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491" r:id="rId2"/>
    <p:sldId id="530" r:id="rId3"/>
    <p:sldId id="513" r:id="rId4"/>
    <p:sldId id="544" r:id="rId5"/>
    <p:sldId id="545" r:id="rId6"/>
    <p:sldId id="546" r:id="rId7"/>
    <p:sldId id="547" r:id="rId8"/>
    <p:sldId id="548" r:id="rId9"/>
    <p:sldId id="556" r:id="rId10"/>
    <p:sldId id="557" r:id="rId11"/>
    <p:sldId id="558" r:id="rId12"/>
    <p:sldId id="559" r:id="rId13"/>
    <p:sldId id="560" r:id="rId14"/>
    <p:sldId id="561" r:id="rId15"/>
    <p:sldId id="528" r:id="rId16"/>
    <p:sldId id="562" r:id="rId17"/>
    <p:sldId id="551" r:id="rId18"/>
    <p:sldId id="552" r:id="rId19"/>
    <p:sldId id="553" r:id="rId20"/>
    <p:sldId id="554" r:id="rId21"/>
    <p:sldId id="555" r:id="rId22"/>
    <p:sldId id="527" r:id="rId23"/>
    <p:sldId id="399" r:id="rId24"/>
    <p:sldId id="52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37478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214518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183188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872366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206235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1528192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471143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66914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hyperlink" Target="https://localhost:8443/"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hyperlink" Target="https://services.odata.org/V2/Northwind/Northwind.svc/"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hyperlink" Target="https://github.com/soyuztechnologies/CapgeminiODataTraining/blob/master/Day%206/i18n.txt"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3.png"/><Relationship Id="rId4" Type="http://schemas.openxmlformats.org/officeDocument/2006/relationships/image" Target="../media/image4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3.jpg"/><Relationship Id="rId7" Type="http://schemas.openxmlformats.org/officeDocument/2006/relationships/image" Target="../media/image5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hyperlink" Target="https://experience.sap.com/fiori-design/"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account.hanatrial.ondemand.com/cockpit" TargetMode="External"/><Relationship Id="rId5" Type="http://schemas.openxmlformats.org/officeDocument/2006/relationships/hyperlink" Target="https://cloudplatform.sap.com/"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code.visualstudio.com/" TargetMode="External"/><Relationship Id="rId5" Type="http://schemas.openxmlformats.org/officeDocument/2006/relationships/hyperlink" Target="https://nodejs.org/en/"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tools.hana.ondemand.com/#cloud" TargetMode="External"/><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6.</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77400" y="950521"/>
            <a:ext cx="9454891" cy="369332"/>
          </a:xfrm>
          <a:prstGeom prst="rect">
            <a:avLst/>
          </a:prstGeom>
          <a:noFill/>
        </p:spPr>
        <p:txBody>
          <a:bodyPr wrap="square" rtlCol="0">
            <a:spAutoFit/>
          </a:bodyPr>
          <a:lstStyle/>
          <a:p>
            <a:pPr>
              <a:defRPr/>
            </a:pPr>
            <a:r>
              <a:rPr lang="en-US" b="1" dirty="0">
                <a:solidFill>
                  <a:prstClr val="black"/>
                </a:solidFill>
                <a:latin typeface="Calibri" panose="020F0502020204030204"/>
              </a:rPr>
              <a:t>Step3: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5"/>
              </a:rPr>
              <a:t>https://localhost:8443</a:t>
            </a:r>
            <a:r>
              <a:rPr lang="en-US" dirty="0">
                <a:solidFill>
                  <a:prstClr val="black"/>
                </a:solidFill>
                <a:latin typeface="Calibri" panose="020F0502020204030204"/>
              </a:rPr>
              <a:t> (port may changes)</a:t>
            </a:r>
            <a:endParaRPr lang="en-IN" sz="1800" b="0" i="0" dirty="0">
              <a:effectLst/>
              <a:latin typeface="Cooper Black" panose="0208090404030B020404" pitchFamily="18" charset="0"/>
            </a:endParaRPr>
          </a:p>
        </p:txBody>
      </p:sp>
      <p:pic>
        <p:nvPicPr>
          <p:cNvPr id="16" name="Picture 15">
            <a:extLst>
              <a:ext uri="{FF2B5EF4-FFF2-40B4-BE49-F238E27FC236}">
                <a16:creationId xmlns="" xmlns:a16="http://schemas.microsoft.com/office/drawing/2014/main" id="{09EFA6CD-C398-4B96-BAA9-F54120806F0D}"/>
              </a:ext>
            </a:extLst>
          </p:cNvPr>
          <p:cNvPicPr>
            <a:picLocks noChangeAspect="1"/>
          </p:cNvPicPr>
          <p:nvPr/>
        </p:nvPicPr>
        <p:blipFill>
          <a:blip r:embed="rId6"/>
          <a:stretch>
            <a:fillRect/>
          </a:stretch>
        </p:blipFill>
        <p:spPr>
          <a:xfrm>
            <a:off x="134765" y="1357952"/>
            <a:ext cx="5381654" cy="4817711"/>
          </a:xfrm>
          <a:prstGeom prst="rect">
            <a:avLst/>
          </a:prstGeom>
        </p:spPr>
      </p:pic>
      <p:pic>
        <p:nvPicPr>
          <p:cNvPr id="17" name="Picture 16">
            <a:extLst>
              <a:ext uri="{FF2B5EF4-FFF2-40B4-BE49-F238E27FC236}">
                <a16:creationId xmlns="" xmlns:a16="http://schemas.microsoft.com/office/drawing/2014/main" id="{49702B29-BCF5-4670-A9CE-64C515639E56}"/>
              </a:ext>
            </a:extLst>
          </p:cNvPr>
          <p:cNvPicPr>
            <a:picLocks noChangeAspect="1"/>
          </p:cNvPicPr>
          <p:nvPr/>
        </p:nvPicPr>
        <p:blipFill>
          <a:blip r:embed="rId7"/>
          <a:stretch>
            <a:fillRect/>
          </a:stretch>
        </p:blipFill>
        <p:spPr>
          <a:xfrm>
            <a:off x="6781800" y="1309677"/>
            <a:ext cx="5283199" cy="4884748"/>
          </a:xfrm>
          <a:prstGeom prst="rect">
            <a:avLst/>
          </a:prstGeom>
        </p:spPr>
      </p:pic>
      <p:sp>
        <p:nvSpPr>
          <p:cNvPr id="18" name="Arrow: Right 8">
            <a:extLst>
              <a:ext uri="{FF2B5EF4-FFF2-40B4-BE49-F238E27FC236}">
                <a16:creationId xmlns="" xmlns:a16="http://schemas.microsoft.com/office/drawing/2014/main" id="{1670A3A2-7495-43E0-8BB4-DC01A01BE010}"/>
              </a:ext>
            </a:extLst>
          </p:cNvPr>
          <p:cNvSpPr/>
          <p:nvPr/>
        </p:nvSpPr>
        <p:spPr>
          <a:xfrm>
            <a:off x="5516419" y="3312391"/>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92107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80864" y="1001321"/>
            <a:ext cx="8894619" cy="369332"/>
          </a:xfrm>
          <a:prstGeom prst="rect">
            <a:avLst/>
          </a:prstGeom>
          <a:noFill/>
        </p:spPr>
        <p:txBody>
          <a:bodyPr wrap="square" rtlCol="0">
            <a:spAutoFit/>
          </a:bodyPr>
          <a:lstStyle/>
          <a:p>
            <a:pPr>
              <a:defRPr/>
            </a:pPr>
            <a:r>
              <a:rPr lang="en-US" b="1" dirty="0">
                <a:solidFill>
                  <a:prstClr val="black"/>
                </a:solidFill>
                <a:latin typeface="Calibri" panose="020F0502020204030204"/>
              </a:rPr>
              <a:t>Step4: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pic>
        <p:nvPicPr>
          <p:cNvPr id="16" name="Picture 15">
            <a:extLst>
              <a:ext uri="{FF2B5EF4-FFF2-40B4-BE49-F238E27FC236}">
                <a16:creationId xmlns="" xmlns:a16="http://schemas.microsoft.com/office/drawing/2014/main" id="{F4E3BCD6-BAB5-4D3F-8978-B13D3EF16C18}"/>
              </a:ext>
            </a:extLst>
          </p:cNvPr>
          <p:cNvPicPr>
            <a:picLocks noChangeAspect="1"/>
          </p:cNvPicPr>
          <p:nvPr/>
        </p:nvPicPr>
        <p:blipFill>
          <a:blip r:embed="rId5"/>
          <a:stretch>
            <a:fillRect/>
          </a:stretch>
        </p:blipFill>
        <p:spPr>
          <a:xfrm>
            <a:off x="373738" y="1535753"/>
            <a:ext cx="10861964" cy="4769081"/>
          </a:xfrm>
          <a:prstGeom prst="rect">
            <a:avLst/>
          </a:prstGeom>
        </p:spPr>
      </p:pic>
    </p:spTree>
    <p:extLst>
      <p:ext uri="{BB962C8B-B14F-4D97-AF65-F5344CB8AC3E}">
        <p14:creationId xmlns:p14="http://schemas.microsoft.com/office/powerpoint/2010/main" val="1020965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82464" y="10140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pic>
        <p:nvPicPr>
          <p:cNvPr id="16" name="Picture 2">
            <a:extLst>
              <a:ext uri="{FF2B5EF4-FFF2-40B4-BE49-F238E27FC236}">
                <a16:creationId xmlns="" xmlns:a16="http://schemas.microsoft.com/office/drawing/2014/main" id="{80F72ED7-0871-4487-8F6B-A4815588F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64" y="1523567"/>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88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31664" y="10267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pic>
        <p:nvPicPr>
          <p:cNvPr id="16" name="Picture 15">
            <a:extLst>
              <a:ext uri="{FF2B5EF4-FFF2-40B4-BE49-F238E27FC236}">
                <a16:creationId xmlns="" xmlns:a16="http://schemas.microsoft.com/office/drawing/2014/main" id="{AEE31226-87A3-4C50-B241-58FFC6507F54}"/>
              </a:ext>
            </a:extLst>
          </p:cNvPr>
          <p:cNvPicPr>
            <a:picLocks noChangeAspect="1"/>
          </p:cNvPicPr>
          <p:nvPr/>
        </p:nvPicPr>
        <p:blipFill>
          <a:blip r:embed="rId5"/>
          <a:stretch>
            <a:fillRect/>
          </a:stretch>
        </p:blipFill>
        <p:spPr>
          <a:xfrm>
            <a:off x="299864" y="1826543"/>
            <a:ext cx="2555327" cy="2266099"/>
          </a:xfrm>
          <a:prstGeom prst="rect">
            <a:avLst/>
          </a:prstGeom>
        </p:spPr>
      </p:pic>
      <p:pic>
        <p:nvPicPr>
          <p:cNvPr id="17" name="Picture 16">
            <a:extLst>
              <a:ext uri="{FF2B5EF4-FFF2-40B4-BE49-F238E27FC236}">
                <a16:creationId xmlns="" xmlns:a16="http://schemas.microsoft.com/office/drawing/2014/main" id="{EC6EAFE9-4CF3-4610-9B6B-D12658E47415}"/>
              </a:ext>
            </a:extLst>
          </p:cNvPr>
          <p:cNvPicPr>
            <a:picLocks noChangeAspect="1"/>
          </p:cNvPicPr>
          <p:nvPr/>
        </p:nvPicPr>
        <p:blipFill>
          <a:blip r:embed="rId6"/>
          <a:stretch>
            <a:fillRect/>
          </a:stretch>
        </p:blipFill>
        <p:spPr>
          <a:xfrm>
            <a:off x="3627541" y="1826541"/>
            <a:ext cx="2318327" cy="2266099"/>
          </a:xfrm>
          <a:prstGeom prst="rect">
            <a:avLst/>
          </a:prstGeom>
        </p:spPr>
      </p:pic>
      <p:pic>
        <p:nvPicPr>
          <p:cNvPr id="18" name="Picture 17">
            <a:extLst>
              <a:ext uri="{FF2B5EF4-FFF2-40B4-BE49-F238E27FC236}">
                <a16:creationId xmlns="" xmlns:a16="http://schemas.microsoft.com/office/drawing/2014/main" id="{F8E2F10A-D3ED-4C72-813A-6D067CC056B0}"/>
              </a:ext>
            </a:extLst>
          </p:cNvPr>
          <p:cNvPicPr>
            <a:picLocks noChangeAspect="1"/>
          </p:cNvPicPr>
          <p:nvPr/>
        </p:nvPicPr>
        <p:blipFill>
          <a:blip r:embed="rId7"/>
          <a:stretch>
            <a:fillRect/>
          </a:stretch>
        </p:blipFill>
        <p:spPr>
          <a:xfrm>
            <a:off x="6668111" y="1797645"/>
            <a:ext cx="2318327" cy="2323889"/>
          </a:xfrm>
          <a:prstGeom prst="rect">
            <a:avLst/>
          </a:prstGeom>
        </p:spPr>
      </p:pic>
      <p:pic>
        <p:nvPicPr>
          <p:cNvPr id="20" name="Picture 19">
            <a:extLst>
              <a:ext uri="{FF2B5EF4-FFF2-40B4-BE49-F238E27FC236}">
                <a16:creationId xmlns="" xmlns:a16="http://schemas.microsoft.com/office/drawing/2014/main" id="{D89EFFC4-2121-490B-A448-751B4FBF8B5F}"/>
              </a:ext>
            </a:extLst>
          </p:cNvPr>
          <p:cNvPicPr>
            <a:picLocks noChangeAspect="1"/>
          </p:cNvPicPr>
          <p:nvPr/>
        </p:nvPicPr>
        <p:blipFill>
          <a:blip r:embed="rId8"/>
          <a:stretch>
            <a:fillRect/>
          </a:stretch>
        </p:blipFill>
        <p:spPr>
          <a:xfrm>
            <a:off x="9708682" y="1826541"/>
            <a:ext cx="2131778" cy="2323889"/>
          </a:xfrm>
          <a:prstGeom prst="rect">
            <a:avLst/>
          </a:prstGeom>
        </p:spPr>
      </p:pic>
      <p:pic>
        <p:nvPicPr>
          <p:cNvPr id="23" name="Picture 22">
            <a:extLst>
              <a:ext uri="{FF2B5EF4-FFF2-40B4-BE49-F238E27FC236}">
                <a16:creationId xmlns="" xmlns:a16="http://schemas.microsoft.com/office/drawing/2014/main" id="{34633EB9-0BCF-4356-A24F-8368CFB3522C}"/>
              </a:ext>
            </a:extLst>
          </p:cNvPr>
          <p:cNvPicPr>
            <a:picLocks noChangeAspect="1"/>
          </p:cNvPicPr>
          <p:nvPr/>
        </p:nvPicPr>
        <p:blipFill>
          <a:blip r:embed="rId9"/>
          <a:stretch>
            <a:fillRect/>
          </a:stretch>
        </p:blipFill>
        <p:spPr>
          <a:xfrm>
            <a:off x="9708683" y="4541982"/>
            <a:ext cx="2131778" cy="1923968"/>
          </a:xfrm>
          <a:prstGeom prst="rect">
            <a:avLst/>
          </a:prstGeom>
        </p:spPr>
      </p:pic>
      <p:pic>
        <p:nvPicPr>
          <p:cNvPr id="25" name="Picture 24">
            <a:extLst>
              <a:ext uri="{FF2B5EF4-FFF2-40B4-BE49-F238E27FC236}">
                <a16:creationId xmlns="" xmlns:a16="http://schemas.microsoft.com/office/drawing/2014/main" id="{2D6EDA76-677D-4089-B3D9-5AD7C1A74040}"/>
              </a:ext>
            </a:extLst>
          </p:cNvPr>
          <p:cNvPicPr>
            <a:picLocks noChangeAspect="1"/>
          </p:cNvPicPr>
          <p:nvPr/>
        </p:nvPicPr>
        <p:blipFill>
          <a:blip r:embed="rId10"/>
          <a:stretch>
            <a:fillRect/>
          </a:stretch>
        </p:blipFill>
        <p:spPr>
          <a:xfrm>
            <a:off x="6602607" y="4541982"/>
            <a:ext cx="2449334" cy="1923968"/>
          </a:xfrm>
          <a:prstGeom prst="rect">
            <a:avLst/>
          </a:prstGeom>
        </p:spPr>
      </p:pic>
      <p:pic>
        <p:nvPicPr>
          <p:cNvPr id="26" name="Picture 25">
            <a:extLst>
              <a:ext uri="{FF2B5EF4-FFF2-40B4-BE49-F238E27FC236}">
                <a16:creationId xmlns="" xmlns:a16="http://schemas.microsoft.com/office/drawing/2014/main" id="{53CB503E-6003-4DA2-8DC4-FA80C520FAFE}"/>
              </a:ext>
            </a:extLst>
          </p:cNvPr>
          <p:cNvPicPr>
            <a:picLocks noChangeAspect="1"/>
          </p:cNvPicPr>
          <p:nvPr/>
        </p:nvPicPr>
        <p:blipFill>
          <a:blip r:embed="rId11"/>
          <a:stretch>
            <a:fillRect/>
          </a:stretch>
        </p:blipFill>
        <p:spPr>
          <a:xfrm>
            <a:off x="3627541" y="4523128"/>
            <a:ext cx="2318327" cy="1923969"/>
          </a:xfrm>
          <a:prstGeom prst="rect">
            <a:avLst/>
          </a:prstGeom>
        </p:spPr>
      </p:pic>
      <p:sp>
        <p:nvSpPr>
          <p:cNvPr id="27" name="Arrow: Chevron 21">
            <a:extLst>
              <a:ext uri="{FF2B5EF4-FFF2-40B4-BE49-F238E27FC236}">
                <a16:creationId xmlns="" xmlns:a16="http://schemas.microsoft.com/office/drawing/2014/main" id="{46C2CCC0-F836-42CC-AED2-173608F5A8B2}"/>
              </a:ext>
            </a:extLst>
          </p:cNvPr>
          <p:cNvSpPr/>
          <p:nvPr/>
        </p:nvSpPr>
        <p:spPr>
          <a:xfrm>
            <a:off x="2970800" y="2463800"/>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8" name="Arrow: Chevron 22">
            <a:extLst>
              <a:ext uri="{FF2B5EF4-FFF2-40B4-BE49-F238E27FC236}">
                <a16:creationId xmlns="" xmlns:a16="http://schemas.microsoft.com/office/drawing/2014/main" id="{4B08A1E1-05C0-4947-9444-ACACC26BCC1B}"/>
              </a:ext>
            </a:extLst>
          </p:cNvPr>
          <p:cNvSpPr/>
          <p:nvPr/>
        </p:nvSpPr>
        <p:spPr>
          <a:xfrm rot="10800000">
            <a:off x="9124080"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9" name="Arrow: Chevron 23">
            <a:extLst>
              <a:ext uri="{FF2B5EF4-FFF2-40B4-BE49-F238E27FC236}">
                <a16:creationId xmlns="" xmlns:a16="http://schemas.microsoft.com/office/drawing/2014/main" id="{DCB7060E-2C07-4E51-B298-A4890A34DE41}"/>
              </a:ext>
            </a:extLst>
          </p:cNvPr>
          <p:cNvSpPr/>
          <p:nvPr/>
        </p:nvSpPr>
        <p:spPr>
          <a:xfrm rot="5400000">
            <a:off x="10514347" y="3856679"/>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0" name="Arrow: Chevron 24">
            <a:extLst>
              <a:ext uri="{FF2B5EF4-FFF2-40B4-BE49-F238E27FC236}">
                <a16:creationId xmlns="" xmlns:a16="http://schemas.microsoft.com/office/drawing/2014/main" id="{6AF29401-D3E7-43C5-ABB4-EB7028182CB8}"/>
              </a:ext>
            </a:extLst>
          </p:cNvPr>
          <p:cNvSpPr/>
          <p:nvPr/>
        </p:nvSpPr>
        <p:spPr>
          <a:xfrm>
            <a:off x="9109800" y="2463799"/>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Arrow: Chevron 25">
            <a:extLst>
              <a:ext uri="{FF2B5EF4-FFF2-40B4-BE49-F238E27FC236}">
                <a16:creationId xmlns="" xmlns:a16="http://schemas.microsoft.com/office/drawing/2014/main" id="{F56CD4A9-F83D-47EA-8A84-F88EDDDB2402}"/>
              </a:ext>
            </a:extLst>
          </p:cNvPr>
          <p:cNvSpPr/>
          <p:nvPr/>
        </p:nvSpPr>
        <p:spPr>
          <a:xfrm>
            <a:off x="6032285" y="2498957"/>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2" name="Arrow: Chevron 26">
            <a:extLst>
              <a:ext uri="{FF2B5EF4-FFF2-40B4-BE49-F238E27FC236}">
                <a16:creationId xmlns="" xmlns:a16="http://schemas.microsoft.com/office/drawing/2014/main" id="{288B7233-D362-4ABA-96C7-541229A342BF}"/>
              </a:ext>
            </a:extLst>
          </p:cNvPr>
          <p:cNvSpPr/>
          <p:nvPr/>
        </p:nvSpPr>
        <p:spPr>
          <a:xfrm rot="10800000">
            <a:off x="2978448" y="488095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3" name="Arrow: Chevron 27">
            <a:extLst>
              <a:ext uri="{FF2B5EF4-FFF2-40B4-BE49-F238E27FC236}">
                <a16:creationId xmlns="" xmlns:a16="http://schemas.microsoft.com/office/drawing/2014/main" id="{83300E15-1178-4301-85F9-E6AEE57A81AA}"/>
              </a:ext>
            </a:extLst>
          </p:cNvPr>
          <p:cNvSpPr/>
          <p:nvPr/>
        </p:nvSpPr>
        <p:spPr>
          <a:xfrm rot="10800000">
            <a:off x="6018004"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34" name="Picture 33">
            <a:extLst>
              <a:ext uri="{FF2B5EF4-FFF2-40B4-BE49-F238E27FC236}">
                <a16:creationId xmlns="" xmlns:a16="http://schemas.microsoft.com/office/drawing/2014/main" id="{6AF84AB2-1C6F-4C5D-A05E-1C2B709D5541}"/>
              </a:ext>
            </a:extLst>
          </p:cNvPr>
          <p:cNvPicPr>
            <a:picLocks noChangeAspect="1"/>
          </p:cNvPicPr>
          <p:nvPr/>
        </p:nvPicPr>
        <p:blipFill>
          <a:blip r:embed="rId12"/>
          <a:stretch>
            <a:fillRect/>
          </a:stretch>
        </p:blipFill>
        <p:spPr>
          <a:xfrm>
            <a:off x="299864" y="4482542"/>
            <a:ext cx="2678583" cy="1923968"/>
          </a:xfrm>
          <a:prstGeom prst="rect">
            <a:avLst/>
          </a:prstGeom>
        </p:spPr>
      </p:pic>
    </p:spTree>
    <p:extLst>
      <p:ext uri="{BB962C8B-B14F-4D97-AF65-F5344CB8AC3E}">
        <p14:creationId xmlns:p14="http://schemas.microsoft.com/office/powerpoint/2010/main" val="214761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42764" y="9759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effectLst/>
                <a:latin typeface="Calibri" panose="020F0502020204030204" pitchFamily="34" charset="0"/>
                <a:cs typeface="Calibri" panose="020F0502020204030204" pitchFamily="34" charset="0"/>
              </a:rPr>
              <a:t>We D</a:t>
            </a:r>
            <a:r>
              <a:rPr lang="en-US" dirty="0">
                <a:latin typeface="Calibri" panose="020F0502020204030204" pitchFamily="34" charset="0"/>
                <a:cs typeface="Calibri" panose="020F0502020204030204" pitchFamily="34" charset="0"/>
              </a:rPr>
              <a:t>one with Connect , now we are connected with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 xmlns:a16="http://schemas.microsoft.com/office/drawing/2014/main" id="{C3797000-D086-48CE-B967-A56A603B8E31}"/>
              </a:ext>
            </a:extLst>
          </p:cNvPr>
          <p:cNvPicPr>
            <a:picLocks noChangeAspect="1"/>
          </p:cNvPicPr>
          <p:nvPr/>
        </p:nvPicPr>
        <p:blipFill>
          <a:blip r:embed="rId5"/>
          <a:stretch>
            <a:fillRect/>
          </a:stretch>
        </p:blipFill>
        <p:spPr>
          <a:xfrm>
            <a:off x="438655" y="1357953"/>
            <a:ext cx="10795766" cy="5175798"/>
          </a:xfrm>
          <a:prstGeom prst="rect">
            <a:avLst/>
          </a:prstGeom>
        </p:spPr>
      </p:pic>
    </p:spTree>
    <p:extLst>
      <p:ext uri="{BB962C8B-B14F-4D97-AF65-F5344CB8AC3E}">
        <p14:creationId xmlns:p14="http://schemas.microsoft.com/office/powerpoint/2010/main" val="3901176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Create Destination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553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 </a:t>
            </a:r>
            <a:r>
              <a:rPr lang="en-US" dirty="0">
                <a:solidFill>
                  <a:prstClr val="black"/>
                </a:solidFill>
                <a:latin typeface="Calibri" panose="020F0502020204030204"/>
              </a:rPr>
              <a:t>Go to BAS and Click on Service Center Icon in the Left Vertical Menu Bar and click on add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 xmlns:a16="http://schemas.microsoft.com/office/drawing/2014/main" id="{A7764A73-42FF-4932-BE70-0AF15EDEBF5F}"/>
              </a:ext>
            </a:extLst>
          </p:cNvPr>
          <p:cNvPicPr>
            <a:picLocks noChangeAspect="1"/>
          </p:cNvPicPr>
          <p:nvPr/>
        </p:nvPicPr>
        <p:blipFill>
          <a:blip r:embed="rId5"/>
          <a:stretch>
            <a:fillRect/>
          </a:stretch>
        </p:blipFill>
        <p:spPr>
          <a:xfrm>
            <a:off x="426335" y="1493494"/>
            <a:ext cx="2842506" cy="4885460"/>
          </a:xfrm>
          <a:prstGeom prst="rect">
            <a:avLst/>
          </a:prstGeom>
        </p:spPr>
      </p:pic>
      <p:pic>
        <p:nvPicPr>
          <p:cNvPr id="17" name="Picture 16">
            <a:extLst>
              <a:ext uri="{FF2B5EF4-FFF2-40B4-BE49-F238E27FC236}">
                <a16:creationId xmlns="" xmlns:a16="http://schemas.microsoft.com/office/drawing/2014/main" id="{3A9F0564-2BD5-46DF-AA78-F099F4897B45}"/>
              </a:ext>
            </a:extLst>
          </p:cNvPr>
          <p:cNvPicPr>
            <a:picLocks noChangeAspect="1"/>
          </p:cNvPicPr>
          <p:nvPr/>
        </p:nvPicPr>
        <p:blipFill>
          <a:blip r:embed="rId6"/>
          <a:stretch>
            <a:fillRect/>
          </a:stretch>
        </p:blipFill>
        <p:spPr>
          <a:xfrm>
            <a:off x="4700147" y="1493494"/>
            <a:ext cx="2842506" cy="4885460"/>
          </a:xfrm>
          <a:prstGeom prst="rect">
            <a:avLst/>
          </a:prstGeom>
        </p:spPr>
      </p:pic>
      <p:pic>
        <p:nvPicPr>
          <p:cNvPr id="18" name="Picture 17">
            <a:extLst>
              <a:ext uri="{FF2B5EF4-FFF2-40B4-BE49-F238E27FC236}">
                <a16:creationId xmlns="" xmlns:a16="http://schemas.microsoft.com/office/drawing/2014/main" id="{B388E975-8FBC-459C-BB26-B092DFA958FF}"/>
              </a:ext>
            </a:extLst>
          </p:cNvPr>
          <p:cNvPicPr>
            <a:picLocks noChangeAspect="1"/>
          </p:cNvPicPr>
          <p:nvPr/>
        </p:nvPicPr>
        <p:blipFill>
          <a:blip r:embed="rId7"/>
          <a:stretch>
            <a:fillRect/>
          </a:stretch>
        </p:blipFill>
        <p:spPr>
          <a:xfrm>
            <a:off x="8771231" y="1493495"/>
            <a:ext cx="2842506" cy="4885460"/>
          </a:xfrm>
          <a:prstGeom prst="rect">
            <a:avLst/>
          </a:prstGeom>
        </p:spPr>
      </p:pic>
      <p:sp>
        <p:nvSpPr>
          <p:cNvPr id="20" name="Arrow: Chevron 11">
            <a:extLst>
              <a:ext uri="{FF2B5EF4-FFF2-40B4-BE49-F238E27FC236}">
                <a16:creationId xmlns="" xmlns:a16="http://schemas.microsoft.com/office/drawing/2014/main" id="{090CB4A0-EC34-4A14-8BB4-1F2AFB3FD3A7}"/>
              </a:ext>
            </a:extLst>
          </p:cNvPr>
          <p:cNvSpPr/>
          <p:nvPr/>
        </p:nvSpPr>
        <p:spPr>
          <a:xfrm>
            <a:off x="3469571" y="2992356"/>
            <a:ext cx="108069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2">
            <a:extLst>
              <a:ext uri="{FF2B5EF4-FFF2-40B4-BE49-F238E27FC236}">
                <a16:creationId xmlns="" xmlns:a16="http://schemas.microsoft.com/office/drawing/2014/main" id="{51600801-9442-42C4-AFFC-B180C78562AB}"/>
              </a:ext>
            </a:extLst>
          </p:cNvPr>
          <p:cNvSpPr/>
          <p:nvPr/>
        </p:nvSpPr>
        <p:spPr>
          <a:xfrm>
            <a:off x="7555354" y="2992356"/>
            <a:ext cx="112455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404683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Fiori App using Template Approach</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a:extLst>
              <a:ext uri="{FF2B5EF4-FFF2-40B4-BE49-F238E27FC236}">
                <a16:creationId xmlns="" xmlns:a16="http://schemas.microsoft.com/office/drawing/2014/main" id="{398189B8-2186-44A8-A75F-DD49228588EB}"/>
              </a:ext>
            </a:extLst>
          </p:cNvPr>
          <p:cNvPicPr>
            <a:picLocks noChangeAspect="1"/>
          </p:cNvPicPr>
          <p:nvPr/>
        </p:nvPicPr>
        <p:blipFill>
          <a:blip r:embed="rId5"/>
          <a:stretch>
            <a:fillRect/>
          </a:stretch>
        </p:blipFill>
        <p:spPr>
          <a:xfrm>
            <a:off x="273637" y="2345212"/>
            <a:ext cx="2429164" cy="2675575"/>
          </a:xfrm>
          <a:prstGeom prst="rect">
            <a:avLst/>
          </a:prstGeom>
        </p:spPr>
      </p:pic>
      <p:pic>
        <p:nvPicPr>
          <p:cNvPr id="16" name="Picture 2">
            <a:extLst>
              <a:ext uri="{FF2B5EF4-FFF2-40B4-BE49-F238E27FC236}">
                <a16:creationId xmlns="" xmlns:a16="http://schemas.microsoft.com/office/drawing/2014/main" id="{AC1B9E32-7A3A-4A64-AF0A-5191CB59DF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6993" y="2326863"/>
            <a:ext cx="4047833" cy="2675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 xmlns:a16="http://schemas.microsoft.com/office/drawing/2014/main" id="{DA55F263-407D-4E56-8F1A-0DE1625C18E1}"/>
              </a:ext>
            </a:extLst>
          </p:cNvPr>
          <p:cNvPicPr>
            <a:picLocks noChangeAspect="1"/>
          </p:cNvPicPr>
          <p:nvPr/>
        </p:nvPicPr>
        <p:blipFill>
          <a:blip r:embed="rId7"/>
          <a:stretch>
            <a:fillRect/>
          </a:stretch>
        </p:blipFill>
        <p:spPr>
          <a:xfrm>
            <a:off x="8319018" y="2326862"/>
            <a:ext cx="3638659" cy="2675575"/>
          </a:xfrm>
          <a:prstGeom prst="rect">
            <a:avLst/>
          </a:prstGeom>
        </p:spPr>
      </p:pic>
      <p:sp>
        <p:nvSpPr>
          <p:cNvPr id="18" name="TextBox 17">
            <a:extLst>
              <a:ext uri="{FF2B5EF4-FFF2-40B4-BE49-F238E27FC236}">
                <a16:creationId xmlns="" xmlns:a16="http://schemas.microsoft.com/office/drawing/2014/main" id="{FA3FD483-334E-4C79-8B58-CFE7044D9831}"/>
              </a:ext>
            </a:extLst>
          </p:cNvPr>
          <p:cNvSpPr txBox="1"/>
          <p:nvPr/>
        </p:nvSpPr>
        <p:spPr>
          <a:xfrm>
            <a:off x="672463" y="1055809"/>
            <a:ext cx="8192655" cy="923330"/>
          </a:xfrm>
          <a:prstGeom prst="rect">
            <a:avLst/>
          </a:prstGeom>
          <a:noFill/>
        </p:spPr>
        <p:txBody>
          <a:bodyPr wrap="square" rtlCol="0">
            <a:spAutoFit/>
          </a:bodyPr>
          <a:lstStyle/>
          <a:p>
            <a:r>
              <a:rPr lang="en-US" dirty="0"/>
              <a:t>Creating a Fiori Application From Template which Consumes Northwind OData service</a:t>
            </a:r>
          </a:p>
          <a:p>
            <a:endParaRPr lang="en-US" dirty="0"/>
          </a:p>
          <a:p>
            <a:r>
              <a:rPr lang="en-US" b="1" dirty="0"/>
              <a:t>Step1: </a:t>
            </a:r>
            <a:r>
              <a:rPr lang="en-US" dirty="0"/>
              <a:t>Starting Project from Template</a:t>
            </a:r>
            <a:endParaRPr lang="en-IN" b="1" dirty="0"/>
          </a:p>
        </p:txBody>
      </p:sp>
      <p:sp>
        <p:nvSpPr>
          <p:cNvPr id="20" name="Arrow: Chevron 12">
            <a:extLst>
              <a:ext uri="{FF2B5EF4-FFF2-40B4-BE49-F238E27FC236}">
                <a16:creationId xmlns="" xmlns:a16="http://schemas.microsoft.com/office/drawing/2014/main" id="{B2B2F87C-2FBD-43D3-AB10-61AD9478E7A0}"/>
              </a:ext>
            </a:extLst>
          </p:cNvPr>
          <p:cNvSpPr/>
          <p:nvPr/>
        </p:nvSpPr>
        <p:spPr>
          <a:xfrm>
            <a:off x="2854051" y="3318162"/>
            <a:ext cx="481691"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5">
            <a:extLst>
              <a:ext uri="{FF2B5EF4-FFF2-40B4-BE49-F238E27FC236}">
                <a16:creationId xmlns="" xmlns:a16="http://schemas.microsoft.com/office/drawing/2014/main" id="{2D5CD809-49F4-45C3-ABB4-EC4ECD5A8D46}"/>
              </a:ext>
            </a:extLst>
          </p:cNvPr>
          <p:cNvSpPr/>
          <p:nvPr/>
        </p:nvSpPr>
        <p:spPr>
          <a:xfrm>
            <a:off x="7686077" y="3318162"/>
            <a:ext cx="472456"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 xmlns:a16="http://schemas.microsoft.com/office/drawing/2014/main" id="{B4766465-D91E-4EB0-867A-7B6A793E4FAD}"/>
              </a:ext>
            </a:extLst>
          </p:cNvPr>
          <p:cNvSpPr txBox="1"/>
          <p:nvPr/>
        </p:nvSpPr>
        <p:spPr>
          <a:xfrm>
            <a:off x="309154" y="5146244"/>
            <a:ext cx="2544897" cy="369332"/>
          </a:xfrm>
          <a:prstGeom prst="rect">
            <a:avLst/>
          </a:prstGeom>
          <a:noFill/>
        </p:spPr>
        <p:txBody>
          <a:bodyPr wrap="square" rtlCol="0">
            <a:spAutoFit/>
          </a:bodyPr>
          <a:lstStyle/>
          <a:p>
            <a:r>
              <a:rPr lang="en-US" dirty="0"/>
              <a:t>Project From Template</a:t>
            </a:r>
            <a:endParaRPr lang="en-IN" dirty="0"/>
          </a:p>
        </p:txBody>
      </p:sp>
      <p:sp>
        <p:nvSpPr>
          <p:cNvPr id="26" name="TextBox 25">
            <a:extLst>
              <a:ext uri="{FF2B5EF4-FFF2-40B4-BE49-F238E27FC236}">
                <a16:creationId xmlns="" xmlns:a16="http://schemas.microsoft.com/office/drawing/2014/main" id="{2FACF958-B324-4948-9921-0111D592D702}"/>
              </a:ext>
            </a:extLst>
          </p:cNvPr>
          <p:cNvSpPr txBox="1"/>
          <p:nvPr/>
        </p:nvSpPr>
        <p:spPr>
          <a:xfrm>
            <a:off x="3692905" y="5190896"/>
            <a:ext cx="4150325" cy="369332"/>
          </a:xfrm>
          <a:prstGeom prst="rect">
            <a:avLst/>
          </a:prstGeom>
          <a:noFill/>
        </p:spPr>
        <p:txBody>
          <a:bodyPr wrap="square" rtlCol="0">
            <a:spAutoFit/>
          </a:bodyPr>
          <a:lstStyle/>
          <a:p>
            <a:r>
              <a:rPr lang="en-US" dirty="0"/>
              <a:t>Template Selection (Fiori Application)</a:t>
            </a:r>
            <a:endParaRPr lang="en-IN" dirty="0"/>
          </a:p>
        </p:txBody>
      </p:sp>
      <p:sp>
        <p:nvSpPr>
          <p:cNvPr id="27" name="TextBox 26">
            <a:extLst>
              <a:ext uri="{FF2B5EF4-FFF2-40B4-BE49-F238E27FC236}">
                <a16:creationId xmlns="" xmlns:a16="http://schemas.microsoft.com/office/drawing/2014/main" id="{7C59B05E-D5B9-4276-9F85-9CEAAA974547}"/>
              </a:ext>
            </a:extLst>
          </p:cNvPr>
          <p:cNvSpPr txBox="1"/>
          <p:nvPr/>
        </p:nvSpPr>
        <p:spPr>
          <a:xfrm>
            <a:off x="8791864" y="5191556"/>
            <a:ext cx="3260436" cy="368672"/>
          </a:xfrm>
          <a:prstGeom prst="rect">
            <a:avLst/>
          </a:prstGeom>
          <a:noFill/>
        </p:spPr>
        <p:txBody>
          <a:bodyPr wrap="square" rtlCol="0">
            <a:spAutoFit/>
          </a:bodyPr>
          <a:lstStyle/>
          <a:p>
            <a:r>
              <a:rPr lang="en-US" dirty="0"/>
              <a:t>Application Type &amp; Layout</a:t>
            </a:r>
            <a:endParaRPr lang="en-IN" dirty="0"/>
          </a:p>
        </p:txBody>
      </p:sp>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Footer Placeholder 45">
            <a:extLst>
              <a:ext uri="{FF2B5EF4-FFF2-40B4-BE49-F238E27FC236}">
                <a16:creationId xmlns="" xmlns:a16="http://schemas.microsoft.com/office/drawing/2014/main" id="{70E9C777-F27E-4796-87DC-4B4F9E805712}"/>
              </a:ext>
            </a:extLst>
          </p:cNvPr>
          <p:cNvSpPr txBox="1">
            <a:spLocks/>
          </p:cNvSpPr>
          <p:nvPr/>
        </p:nvSpPr>
        <p:spPr>
          <a:xfrm>
            <a:off x="10123055" y="6561282"/>
            <a:ext cx="2225295" cy="2036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p>
        </p:txBody>
      </p:sp>
      <p:sp>
        <p:nvSpPr>
          <p:cNvPr id="16" name="TextBox 15">
            <a:extLst>
              <a:ext uri="{FF2B5EF4-FFF2-40B4-BE49-F238E27FC236}">
                <a16:creationId xmlns="" xmlns:a16="http://schemas.microsoft.com/office/drawing/2014/main" id="{5C430C02-DD67-4E7F-81BC-3FE9A4559CC3}"/>
              </a:ext>
            </a:extLst>
          </p:cNvPr>
          <p:cNvSpPr txBox="1"/>
          <p:nvPr/>
        </p:nvSpPr>
        <p:spPr>
          <a:xfrm>
            <a:off x="767772" y="1067967"/>
            <a:ext cx="7121236" cy="646331"/>
          </a:xfrm>
          <a:prstGeom prst="rect">
            <a:avLst/>
          </a:prstGeom>
          <a:noFill/>
        </p:spPr>
        <p:txBody>
          <a:bodyPr wrap="square" rtlCol="0">
            <a:spAutoFit/>
          </a:bodyPr>
          <a:lstStyle/>
          <a:p>
            <a:r>
              <a:rPr lang="en-US" b="1" dirty="0"/>
              <a:t>Step</a:t>
            </a:r>
            <a:r>
              <a:rPr lang="en-IN" b="1" dirty="0"/>
              <a:t>2: </a:t>
            </a:r>
            <a:r>
              <a:rPr lang="en-IN" dirty="0"/>
              <a:t>Data Source and Service Selection</a:t>
            </a:r>
          </a:p>
          <a:p>
            <a:r>
              <a:rPr lang="en-IN" b="1" dirty="0"/>
              <a:t> service url: </a:t>
            </a:r>
            <a:r>
              <a:rPr lang="en-IN" b="0" i="0" dirty="0">
                <a:solidFill>
                  <a:schemeClr val="bg2">
                    <a:lumMod val="75000"/>
                  </a:schemeClr>
                </a:solidFill>
                <a:effectLst/>
                <a:latin typeface="Calibri" panose="020F0502020204030204" pitchFamily="34" charset="0"/>
                <a:cs typeface="Calibri" panose="020F0502020204030204" pitchFamily="34" charset="0"/>
                <a:hlinkClick r:id="rId5"/>
              </a:rPr>
              <a:t>https://services.odata.org/V2/Northwind/Northwind.svc/</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 xmlns:a16="http://schemas.microsoft.com/office/drawing/2014/main" id="{C5F11C4A-D237-4393-B665-989B82A086F0}"/>
              </a:ext>
            </a:extLst>
          </p:cNvPr>
          <p:cNvPicPr>
            <a:picLocks noChangeAspect="1"/>
          </p:cNvPicPr>
          <p:nvPr/>
        </p:nvPicPr>
        <p:blipFill>
          <a:blip r:embed="rId6"/>
          <a:stretch>
            <a:fillRect/>
          </a:stretch>
        </p:blipFill>
        <p:spPr>
          <a:xfrm>
            <a:off x="944163" y="1811462"/>
            <a:ext cx="9749237" cy="4708928"/>
          </a:xfrm>
          <a:prstGeom prst="rect">
            <a:avLst/>
          </a:prstGeom>
        </p:spPr>
      </p:pic>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04272" y="1160090"/>
            <a:ext cx="7121236" cy="646331"/>
          </a:xfrm>
          <a:prstGeom prst="rect">
            <a:avLst/>
          </a:prstGeom>
          <a:noFill/>
        </p:spPr>
        <p:txBody>
          <a:bodyPr wrap="square" rtlCol="0">
            <a:spAutoFit/>
          </a:bodyPr>
          <a:lstStyle/>
          <a:p>
            <a:r>
              <a:rPr lang="en-US" b="1" dirty="0"/>
              <a:t>Step</a:t>
            </a:r>
            <a:r>
              <a:rPr lang="en-IN" b="1" dirty="0"/>
              <a:t>3: </a:t>
            </a:r>
            <a:r>
              <a:rPr lang="en-IN" dirty="0"/>
              <a:t>Entity Selection</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 xmlns:a16="http://schemas.microsoft.com/office/drawing/2014/main" id="{451B4765-9FCA-43E7-B7AC-867085BF1B18}"/>
              </a:ext>
            </a:extLst>
          </p:cNvPr>
          <p:cNvPicPr>
            <a:picLocks noChangeAspect="1"/>
          </p:cNvPicPr>
          <p:nvPr/>
        </p:nvPicPr>
        <p:blipFill>
          <a:blip r:embed="rId5"/>
          <a:stretch>
            <a:fillRect/>
          </a:stretch>
        </p:blipFill>
        <p:spPr>
          <a:xfrm>
            <a:off x="475672" y="1841087"/>
            <a:ext cx="5310964" cy="3257385"/>
          </a:xfrm>
          <a:prstGeom prst="rect">
            <a:avLst/>
          </a:prstGeom>
        </p:spPr>
      </p:pic>
      <p:pic>
        <p:nvPicPr>
          <p:cNvPr id="17" name="Picture 16">
            <a:extLst>
              <a:ext uri="{FF2B5EF4-FFF2-40B4-BE49-F238E27FC236}">
                <a16:creationId xmlns="" xmlns:a16="http://schemas.microsoft.com/office/drawing/2014/main" id="{065B6DE7-8634-46F0-B2C4-DA7CA85B6A8A}"/>
              </a:ext>
            </a:extLst>
          </p:cNvPr>
          <p:cNvPicPr>
            <a:picLocks noChangeAspect="1"/>
          </p:cNvPicPr>
          <p:nvPr/>
        </p:nvPicPr>
        <p:blipFill>
          <a:blip r:embed="rId6"/>
          <a:stretch>
            <a:fillRect/>
          </a:stretch>
        </p:blipFill>
        <p:spPr>
          <a:xfrm>
            <a:off x="6506966" y="1841087"/>
            <a:ext cx="5333151" cy="3257385"/>
          </a:xfrm>
          <a:prstGeom prst="rect">
            <a:avLst/>
          </a:prstGeom>
        </p:spPr>
      </p:pic>
      <p:sp>
        <p:nvSpPr>
          <p:cNvPr id="18" name="Arrow: Chevron 10">
            <a:extLst>
              <a:ext uri="{FF2B5EF4-FFF2-40B4-BE49-F238E27FC236}">
                <a16:creationId xmlns="" xmlns:a16="http://schemas.microsoft.com/office/drawing/2014/main" id="{91EB097D-8946-4565-8EE8-7FC9501C6DF7}"/>
              </a:ext>
            </a:extLst>
          </p:cNvPr>
          <p:cNvSpPr/>
          <p:nvPr/>
        </p:nvSpPr>
        <p:spPr>
          <a:xfrm>
            <a:off x="5786635" y="2854406"/>
            <a:ext cx="720331" cy="123074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0" name="TextBox 19">
            <a:extLst>
              <a:ext uri="{FF2B5EF4-FFF2-40B4-BE49-F238E27FC236}">
                <a16:creationId xmlns="" xmlns:a16="http://schemas.microsoft.com/office/drawing/2014/main" id="{2D1AFC7F-D861-4456-B3CE-867AC2A001B0}"/>
              </a:ext>
            </a:extLst>
          </p:cNvPr>
          <p:cNvSpPr txBox="1"/>
          <p:nvPr/>
        </p:nvSpPr>
        <p:spPr>
          <a:xfrm>
            <a:off x="475672" y="5495636"/>
            <a:ext cx="5144655" cy="369332"/>
          </a:xfrm>
          <a:prstGeom prst="rect">
            <a:avLst/>
          </a:prstGeom>
          <a:noFill/>
        </p:spPr>
        <p:txBody>
          <a:bodyPr wrap="square" rtlCol="0">
            <a:spAutoFit/>
          </a:bodyPr>
          <a:lstStyle/>
          <a:p>
            <a:r>
              <a:rPr lang="en-US" dirty="0"/>
              <a:t>3.1 Object Selection(to be viewed in Master Page)</a:t>
            </a:r>
            <a:endParaRPr lang="en-IN" dirty="0"/>
          </a:p>
        </p:txBody>
      </p:sp>
      <p:sp>
        <p:nvSpPr>
          <p:cNvPr id="23" name="TextBox 22">
            <a:extLst>
              <a:ext uri="{FF2B5EF4-FFF2-40B4-BE49-F238E27FC236}">
                <a16:creationId xmlns="" xmlns:a16="http://schemas.microsoft.com/office/drawing/2014/main" id="{393EEAA9-3A81-40F0-B8C2-93811C0D4513}"/>
              </a:ext>
            </a:extLst>
          </p:cNvPr>
          <p:cNvSpPr txBox="1"/>
          <p:nvPr/>
        </p:nvSpPr>
        <p:spPr>
          <a:xfrm>
            <a:off x="6580909" y="5495636"/>
            <a:ext cx="5237019" cy="369332"/>
          </a:xfrm>
          <a:prstGeom prst="rect">
            <a:avLst/>
          </a:prstGeom>
          <a:noFill/>
        </p:spPr>
        <p:txBody>
          <a:bodyPr wrap="square" rtlCol="0">
            <a:spAutoFit/>
          </a:bodyPr>
          <a:lstStyle/>
          <a:p>
            <a:r>
              <a:rPr lang="en-US" dirty="0"/>
              <a:t>3.2 Line Item Selection (to be viewed in Detail page)</a:t>
            </a:r>
            <a:endParaRPr lang="en-IN"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6</a:t>
            </a:r>
            <a:endParaRPr lang="en-IN" sz="3600" dirty="0">
              <a:latin typeface="Cooper Black" panose="0208090404030B020404" pitchFamily="18" charset="0"/>
            </a:endParaRP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Fiori ?</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Basic’s of Fiori</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How to Setup BAS</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Installation of VS Code</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Create Destination </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 Fiori App using Template Approach</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Final Fiori App</a:t>
            </a:r>
            <a:endParaRPr lang="en-US" dirty="0">
              <a:latin typeface="Calibri" panose="020F0502020204030204" pitchFamily="34" charset="0"/>
              <a:cs typeface="Calibri" panose="020F0502020204030204" pitchFamily="34" charset="0"/>
            </a:endParaRPr>
          </a:p>
        </p:txBody>
      </p:sp>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121" y="1939810"/>
            <a:ext cx="5962650"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386772" y="1160090"/>
            <a:ext cx="7121236" cy="646331"/>
          </a:xfrm>
          <a:prstGeom prst="rect">
            <a:avLst/>
          </a:prstGeom>
          <a:noFill/>
        </p:spPr>
        <p:txBody>
          <a:bodyPr wrap="square" rtlCol="0">
            <a:spAutoFit/>
          </a:bodyPr>
          <a:lstStyle/>
          <a:p>
            <a:r>
              <a:rPr lang="en-US" b="1" dirty="0"/>
              <a:t>Step</a:t>
            </a:r>
            <a:r>
              <a:rPr lang="en-IN" b="1" dirty="0"/>
              <a:t>4: </a:t>
            </a:r>
            <a:r>
              <a:rPr lang="en-IN" dirty="0"/>
              <a:t>Finalizing the Project</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 xmlns:a16="http://schemas.microsoft.com/office/drawing/2014/main" id="{B6DB0314-95F5-4EE6-930E-603910199CE2}"/>
              </a:ext>
            </a:extLst>
          </p:cNvPr>
          <p:cNvSpPr txBox="1"/>
          <p:nvPr/>
        </p:nvSpPr>
        <p:spPr>
          <a:xfrm>
            <a:off x="6233390" y="1113923"/>
            <a:ext cx="4756727" cy="369332"/>
          </a:xfrm>
          <a:prstGeom prst="rect">
            <a:avLst/>
          </a:prstGeom>
          <a:noFill/>
        </p:spPr>
        <p:txBody>
          <a:bodyPr wrap="square" rtlCol="0">
            <a:spAutoFit/>
          </a:bodyPr>
          <a:lstStyle/>
          <a:p>
            <a:r>
              <a:rPr lang="en-US" b="1" dirty="0"/>
              <a:t>Step5: </a:t>
            </a:r>
            <a:r>
              <a:rPr lang="en-US" dirty="0"/>
              <a:t>Run the project from Run Configuration</a:t>
            </a:r>
            <a:endParaRPr lang="en-IN" b="1" dirty="0"/>
          </a:p>
        </p:txBody>
      </p:sp>
      <p:sp>
        <p:nvSpPr>
          <p:cNvPr id="17" name="Arrow: Chevron 17">
            <a:extLst>
              <a:ext uri="{FF2B5EF4-FFF2-40B4-BE49-F238E27FC236}">
                <a16:creationId xmlns="" xmlns:a16="http://schemas.microsoft.com/office/drawing/2014/main" id="{44F0FDCF-8D4F-4AF6-99E9-FBCAFEBB215D}"/>
              </a:ext>
            </a:extLst>
          </p:cNvPr>
          <p:cNvSpPr/>
          <p:nvPr/>
        </p:nvSpPr>
        <p:spPr>
          <a:xfrm>
            <a:off x="8316130" y="2799859"/>
            <a:ext cx="363337" cy="72043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8" name="Picture 17">
            <a:extLst>
              <a:ext uri="{FF2B5EF4-FFF2-40B4-BE49-F238E27FC236}">
                <a16:creationId xmlns="" xmlns:a16="http://schemas.microsoft.com/office/drawing/2014/main" id="{B71E7BED-ABD6-4F0F-A467-EC00A4769BA8}"/>
              </a:ext>
            </a:extLst>
          </p:cNvPr>
          <p:cNvPicPr>
            <a:picLocks noChangeAspect="1"/>
          </p:cNvPicPr>
          <p:nvPr/>
        </p:nvPicPr>
        <p:blipFill rotWithShape="1">
          <a:blip r:embed="rId5"/>
          <a:srcRect l="2048" t="5912" r="5160" b="15978"/>
          <a:stretch/>
        </p:blipFill>
        <p:spPr>
          <a:xfrm>
            <a:off x="8988825" y="2780739"/>
            <a:ext cx="3070452" cy="883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 xmlns:a16="http://schemas.microsoft.com/office/drawing/2014/main" id="{58685860-6608-4CF6-8AD1-85B87B89643E}"/>
              </a:ext>
            </a:extLst>
          </p:cNvPr>
          <p:cNvPicPr>
            <a:picLocks noChangeAspect="1"/>
          </p:cNvPicPr>
          <p:nvPr/>
        </p:nvPicPr>
        <p:blipFill>
          <a:blip r:embed="rId6"/>
          <a:stretch>
            <a:fillRect/>
          </a:stretch>
        </p:blipFill>
        <p:spPr>
          <a:xfrm>
            <a:off x="6433687" y="1714087"/>
            <a:ext cx="1573086" cy="3820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3" name="Picture 22">
            <a:extLst>
              <a:ext uri="{FF2B5EF4-FFF2-40B4-BE49-F238E27FC236}">
                <a16:creationId xmlns="" xmlns:a16="http://schemas.microsoft.com/office/drawing/2014/main" id="{F8533B42-694A-4C06-93F7-3F5CFBE23E3B}"/>
              </a:ext>
            </a:extLst>
          </p:cNvPr>
          <p:cNvPicPr>
            <a:picLocks noChangeAspect="1"/>
          </p:cNvPicPr>
          <p:nvPr/>
        </p:nvPicPr>
        <p:blipFill>
          <a:blip r:embed="rId7"/>
          <a:stretch>
            <a:fillRect/>
          </a:stretch>
        </p:blipFill>
        <p:spPr>
          <a:xfrm>
            <a:off x="386772" y="1609894"/>
            <a:ext cx="5565420" cy="38208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5" name="Straight Connector 24">
            <a:extLst>
              <a:ext uri="{FF2B5EF4-FFF2-40B4-BE49-F238E27FC236}">
                <a16:creationId xmlns="" xmlns:a16="http://schemas.microsoft.com/office/drawing/2014/main" id="{11EA29DD-FFCC-4CC0-8689-BA4FA6D097D8}"/>
              </a:ext>
            </a:extLst>
          </p:cNvPr>
          <p:cNvCxnSpPr>
            <a:cxnSpLocks/>
          </p:cNvCxnSpPr>
          <p:nvPr/>
        </p:nvCxnSpPr>
        <p:spPr>
          <a:xfrm>
            <a:off x="6233389" y="1160090"/>
            <a:ext cx="1" cy="4374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Northwind OData service</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65A78459-C71F-40A4-A96A-FA85FFCAC893}"/>
              </a:ext>
            </a:extLst>
          </p:cNvPr>
          <p:cNvSpPr txBox="1"/>
          <p:nvPr/>
        </p:nvSpPr>
        <p:spPr>
          <a:xfrm>
            <a:off x="577272" y="974499"/>
            <a:ext cx="7684655" cy="369332"/>
          </a:xfrm>
          <a:prstGeom prst="rect">
            <a:avLst/>
          </a:prstGeom>
          <a:noFill/>
        </p:spPr>
        <p:txBody>
          <a:bodyPr wrap="square" rtlCol="0">
            <a:spAutoFit/>
          </a:bodyPr>
          <a:lstStyle/>
          <a:p>
            <a:r>
              <a:rPr lang="en-US" dirty="0"/>
              <a:t>Final Project With Northwind OData Services (</a:t>
            </a:r>
            <a:r>
              <a:rPr lang="en-US" dirty="0">
                <a:hlinkClick r:id="rId5"/>
              </a:rPr>
              <a:t>i18n File</a:t>
            </a:r>
            <a:r>
              <a:rPr lang="en-US" dirty="0"/>
              <a:t>)</a:t>
            </a:r>
            <a:endParaRPr lang="en-IN" dirty="0"/>
          </a:p>
        </p:txBody>
      </p:sp>
      <p:pic>
        <p:nvPicPr>
          <p:cNvPr id="16" name="Picture 15">
            <a:extLst>
              <a:ext uri="{FF2B5EF4-FFF2-40B4-BE49-F238E27FC236}">
                <a16:creationId xmlns="" xmlns:a16="http://schemas.microsoft.com/office/drawing/2014/main" id="{B77AE0D3-7724-4A82-9E60-7C5EF52AE0A9}"/>
              </a:ext>
            </a:extLst>
          </p:cNvPr>
          <p:cNvPicPr>
            <a:picLocks noChangeAspect="1"/>
          </p:cNvPicPr>
          <p:nvPr/>
        </p:nvPicPr>
        <p:blipFill>
          <a:blip r:embed="rId6"/>
          <a:stretch>
            <a:fillRect/>
          </a:stretch>
        </p:blipFill>
        <p:spPr>
          <a:xfrm>
            <a:off x="551872" y="1394631"/>
            <a:ext cx="10861964" cy="5098533"/>
          </a:xfrm>
          <a:prstGeom prst="rect">
            <a:avLst/>
          </a:prstGeom>
        </p:spPr>
      </p:pic>
    </p:spTree>
    <p:extLst>
      <p:ext uri="{BB962C8B-B14F-4D97-AF65-F5344CB8AC3E}">
        <p14:creationId xmlns:p14="http://schemas.microsoft.com/office/powerpoint/2010/main" val="36057293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24</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Fiori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B2EC6567-1811-462F-9821-C97504A9D10D}"/>
              </a:ext>
            </a:extLst>
          </p:cNvPr>
          <p:cNvSpPr txBox="1"/>
          <p:nvPr/>
        </p:nvSpPr>
        <p:spPr>
          <a:xfrm>
            <a:off x="324193" y="12037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5"/>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pic>
        <p:nvPicPr>
          <p:cNvPr id="16" name="Picture 2" descr="SAP Fiori - An Overview">
            <a:extLst>
              <a:ext uri="{FF2B5EF4-FFF2-40B4-BE49-F238E27FC236}">
                <a16:creationId xmlns="" xmlns:a16="http://schemas.microsoft.com/office/drawing/2014/main" id="{9D1BE606-2BAF-43C8-84AD-257AF56B8A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7" r="6872"/>
          <a:stretch/>
        </p:blipFill>
        <p:spPr bwMode="auto">
          <a:xfrm>
            <a:off x="6362700" y="1559965"/>
            <a:ext cx="56007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Basic’s of Fiori</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Content Placeholder 2">
            <a:extLst>
              <a:ext uri="{FF2B5EF4-FFF2-40B4-BE49-F238E27FC236}">
                <a16:creationId xmlns="" xmlns:a16="http://schemas.microsoft.com/office/drawing/2014/main" id="{492AA65D-F1E1-42FF-A8CC-E1F741670557}"/>
              </a:ext>
            </a:extLst>
          </p:cNvPr>
          <p:cNvSpPr txBox="1">
            <a:spLocks/>
          </p:cNvSpPr>
          <p:nvPr/>
        </p:nvSpPr>
        <p:spPr>
          <a:xfrm>
            <a:off x="562008" y="1057299"/>
            <a:ext cx="982659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smtClean="0">
                <a:latin typeface="Calibri (Body)"/>
              </a:rPr>
              <a:t>There are different folders and directory are required for setup project</a:t>
            </a:r>
          </a:p>
          <a:p>
            <a:pPr marL="342900" indent="-342900" algn="just">
              <a:buFont typeface="Arial" panose="020B0604020202020204" pitchFamily="34" charset="0"/>
              <a:buAutoNum type="arabicPeriod"/>
            </a:pPr>
            <a:r>
              <a:rPr lang="en-US" sz="1800" dirty="0" smtClean="0">
                <a:latin typeface="Calibri (Body)"/>
              </a:rPr>
              <a:t>Webapp = This provides the root directory and of all files given in alias name or namespace </a:t>
            </a:r>
          </a:p>
          <a:p>
            <a:pPr marL="342900" indent="-342900" algn="just">
              <a:buFont typeface="Arial" panose="020B0604020202020204" pitchFamily="34" charset="0"/>
              <a:buAutoNum type="arabicPeriod"/>
            </a:pPr>
            <a:r>
              <a:rPr lang="en-US" sz="1800" dirty="0" smtClean="0">
                <a:latin typeface="Calibri (Body)"/>
              </a:rPr>
              <a:t>Controller = </a:t>
            </a:r>
            <a:r>
              <a:rPr lang="en-US" sz="1800" dirty="0" smtClean="0">
                <a:solidFill>
                  <a:srgbClr val="202124"/>
                </a:solidFill>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Font typeface="Arial" panose="020B0604020202020204" pitchFamily="34" charset="0"/>
              <a:buAutoNum type="arabicPeriod"/>
            </a:pPr>
            <a:r>
              <a:rPr lang="en-US" sz="1800" dirty="0" smtClean="0">
                <a:solidFill>
                  <a:srgbClr val="202124"/>
                </a:solidFill>
                <a:latin typeface="Calibri (Body)"/>
              </a:rPr>
              <a:t>models = It contains .json file and object of data</a:t>
            </a:r>
          </a:p>
          <a:p>
            <a:pPr marL="342900" indent="-342900" algn="just">
              <a:buFont typeface="Arial" panose="020B0604020202020204" pitchFamily="34" charset="0"/>
              <a:buAutoNum type="arabicPeriod"/>
            </a:pPr>
            <a:r>
              <a:rPr lang="en-US" sz="1800" dirty="0" smtClean="0">
                <a:solidFill>
                  <a:srgbClr val="202124"/>
                </a:solidFill>
                <a:latin typeface="Calibri (Body)"/>
              </a:rPr>
              <a:t>utils = It is the reuse file of JS code</a:t>
            </a:r>
          </a:p>
          <a:p>
            <a:pPr marL="342900" indent="-342900" algn="just">
              <a:buFont typeface="Arial" panose="020B0604020202020204" pitchFamily="34" charset="0"/>
              <a:buAutoNum type="arabicPeriod"/>
            </a:pPr>
            <a:r>
              <a:rPr lang="en-US" sz="1800" dirty="0" smtClean="0">
                <a:solidFill>
                  <a:srgbClr val="202124"/>
                </a:solidFill>
                <a:latin typeface="Calibri (Body)"/>
              </a:rPr>
              <a:t>view = It contains all the .xml files. </a:t>
            </a:r>
          </a:p>
          <a:p>
            <a:pPr marL="342900" indent="-342900" algn="just">
              <a:buFont typeface="Arial" panose="020B0604020202020204" pitchFamily="34" charset="0"/>
              <a:buAutoNum type="arabicPeriod"/>
            </a:pPr>
            <a:r>
              <a:rPr lang="en-US" sz="1800" dirty="0" smtClean="0">
                <a:solidFill>
                  <a:srgbClr val="202124"/>
                </a:solidFill>
                <a:latin typeface="Calibri (Body)"/>
              </a:rPr>
              <a:t>Component.js = It is the starting file of our app</a:t>
            </a:r>
          </a:p>
          <a:p>
            <a:pPr marL="342900" indent="-342900" algn="just">
              <a:buFont typeface="Arial" panose="020B0604020202020204" pitchFamily="34" charset="0"/>
              <a:buAutoNum type="arabicPeriod"/>
            </a:pPr>
            <a:r>
              <a:rPr lang="en-US" sz="1800" dirty="0" smtClean="0">
                <a:solidFill>
                  <a:srgbClr val="202124"/>
                </a:solidFill>
                <a:latin typeface="Calibri (Body)"/>
              </a:rPr>
              <a:t>manifest.json = It is the application descriptor file.</a:t>
            </a:r>
          </a:p>
          <a:p>
            <a:pPr marL="342900" indent="-342900" algn="just">
              <a:buFont typeface="Arial" panose="020B0604020202020204" pitchFamily="34" charset="0"/>
              <a:buAutoNum type="arabicPeriod"/>
            </a:pPr>
            <a:r>
              <a:rPr lang="en-US" sz="1800" dirty="0" smtClean="0">
                <a:solidFill>
                  <a:srgbClr val="202124"/>
                </a:solidFill>
                <a:latin typeface="Calibri (Body)"/>
              </a:rPr>
              <a:t>Index.html </a:t>
            </a:r>
          </a:p>
          <a:p>
            <a:pPr marL="0" indent="0" algn="just">
              <a:buFont typeface="Arial" panose="020B0604020202020204" pitchFamily="34" charset="0"/>
              <a:buNone/>
            </a:pPr>
            <a:endParaRPr lang="en-US" sz="1800" dirty="0">
              <a:solidFill>
                <a:srgbClr val="202124"/>
              </a:solidFill>
              <a:latin typeface="Calibri (Body)"/>
            </a:endParaRPr>
          </a:p>
        </p:txBody>
      </p:sp>
      <p:pic>
        <p:nvPicPr>
          <p:cNvPr id="16" name="Picture 15">
            <a:extLst>
              <a:ext uri="{FF2B5EF4-FFF2-40B4-BE49-F238E27FC236}">
                <a16:creationId xmlns="" xmlns:a16="http://schemas.microsoft.com/office/drawing/2014/main" id="{686BC510-E6CD-4310-BC6F-5F1B15E43E25}"/>
              </a:ext>
            </a:extLst>
          </p:cNvPr>
          <p:cNvPicPr>
            <a:picLocks noChangeAspect="1"/>
          </p:cNvPicPr>
          <p:nvPr/>
        </p:nvPicPr>
        <p:blipFill>
          <a:blip r:embed="rId5"/>
          <a:stretch>
            <a:fillRect/>
          </a:stretch>
        </p:blipFill>
        <p:spPr>
          <a:xfrm>
            <a:off x="7853486" y="2438400"/>
            <a:ext cx="2447280" cy="3991708"/>
          </a:xfrm>
          <a:prstGeom prst="rect">
            <a:avLst/>
          </a:prstGeom>
        </p:spPr>
      </p:pic>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Setup BAS (Business Application Studio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Oval 11">
            <a:extLst>
              <a:ext uri="{FF2B5EF4-FFF2-40B4-BE49-F238E27FC236}">
                <a16:creationId xmlns="" xmlns:a16="http://schemas.microsoft.com/office/drawing/2014/main" id="{8BDC5455-D2E3-4A1A-98C8-296485731E1D}"/>
              </a:ext>
            </a:extLst>
          </p:cNvPr>
          <p:cNvSpPr/>
          <p:nvPr/>
        </p:nvSpPr>
        <p:spPr>
          <a:xfrm>
            <a:off x="1240138" y="22307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Freeform: Shape 27">
            <a:extLst>
              <a:ext uri="{FF2B5EF4-FFF2-40B4-BE49-F238E27FC236}">
                <a16:creationId xmlns="" xmlns:a16="http://schemas.microsoft.com/office/drawing/2014/main" id="{255119FB-DD8D-4611-992D-4B2C53067F4C}"/>
              </a:ext>
            </a:extLst>
          </p:cNvPr>
          <p:cNvSpPr/>
          <p:nvPr/>
        </p:nvSpPr>
        <p:spPr>
          <a:xfrm>
            <a:off x="2662552" y="22307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Oval 16">
            <a:extLst>
              <a:ext uri="{FF2B5EF4-FFF2-40B4-BE49-F238E27FC236}">
                <a16:creationId xmlns="" xmlns:a16="http://schemas.microsoft.com/office/drawing/2014/main" id="{E9D60B4C-D4E5-4474-A2CB-90B7C21A7A30}"/>
              </a:ext>
            </a:extLst>
          </p:cNvPr>
          <p:cNvSpPr/>
          <p:nvPr/>
        </p:nvSpPr>
        <p:spPr>
          <a:xfrm>
            <a:off x="1585930" y="25765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4">
            <a:extLst>
              <a:ext uri="{FF2B5EF4-FFF2-40B4-BE49-F238E27FC236}">
                <a16:creationId xmlns="" xmlns:a16="http://schemas.microsoft.com/office/drawing/2014/main" id="{08256C70-FF62-46FE-A019-337CD402AEEC}"/>
              </a:ext>
            </a:extLst>
          </p:cNvPr>
          <p:cNvSpPr/>
          <p:nvPr/>
        </p:nvSpPr>
        <p:spPr>
          <a:xfrm>
            <a:off x="2662551" y="13220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0" name="Group 19">
            <a:extLst>
              <a:ext uri="{FF2B5EF4-FFF2-40B4-BE49-F238E27FC236}">
                <a16:creationId xmlns="" xmlns:a16="http://schemas.microsoft.com/office/drawing/2014/main" id="{C5D65049-E553-44C5-8959-A3D9AB1E2EB3}"/>
              </a:ext>
            </a:extLst>
          </p:cNvPr>
          <p:cNvGrpSpPr/>
          <p:nvPr/>
        </p:nvGrpSpPr>
        <p:grpSpPr>
          <a:xfrm>
            <a:off x="2566160" y="1228627"/>
            <a:ext cx="192783" cy="5001506"/>
            <a:chOff x="2237993" y="928247"/>
            <a:chExt cx="192783" cy="5001506"/>
          </a:xfrm>
          <a:solidFill>
            <a:schemeClr val="accent5"/>
          </a:solidFill>
        </p:grpSpPr>
        <p:sp>
          <p:nvSpPr>
            <p:cNvPr id="23" name="Oval 22">
              <a:extLst>
                <a:ext uri="{FF2B5EF4-FFF2-40B4-BE49-F238E27FC236}">
                  <a16:creationId xmlns=""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Oval 25">
            <a:extLst>
              <a:ext uri="{FF2B5EF4-FFF2-40B4-BE49-F238E27FC236}">
                <a16:creationId xmlns="" xmlns:a16="http://schemas.microsoft.com/office/drawing/2014/main" id="{028E5934-00C8-4427-9219-F745281B751B}"/>
              </a:ext>
            </a:extLst>
          </p:cNvPr>
          <p:cNvSpPr/>
          <p:nvPr/>
        </p:nvSpPr>
        <p:spPr>
          <a:xfrm>
            <a:off x="4373181" y="20386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Rounded Corners 9">
            <a:extLst>
              <a:ext uri="{FF2B5EF4-FFF2-40B4-BE49-F238E27FC236}">
                <a16:creationId xmlns="" xmlns:a16="http://schemas.microsoft.com/office/drawing/2014/main" id="{C9099170-C9A8-47CB-90E9-B37765C8689E}"/>
              </a:ext>
            </a:extLst>
          </p:cNvPr>
          <p:cNvSpPr/>
          <p:nvPr/>
        </p:nvSpPr>
        <p:spPr>
          <a:xfrm>
            <a:off x="5659779" y="12120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11">
            <a:extLst>
              <a:ext uri="{FF2B5EF4-FFF2-40B4-BE49-F238E27FC236}">
                <a16:creationId xmlns="" xmlns:a16="http://schemas.microsoft.com/office/drawing/2014/main" id="{D2BA3B8B-3EBE-446B-A9C7-EF625EDE9FCA}"/>
              </a:ext>
            </a:extLst>
          </p:cNvPr>
          <p:cNvSpPr/>
          <p:nvPr/>
        </p:nvSpPr>
        <p:spPr>
          <a:xfrm>
            <a:off x="5659779" y="54218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13">
            <a:extLst>
              <a:ext uri="{FF2B5EF4-FFF2-40B4-BE49-F238E27FC236}">
                <a16:creationId xmlns="" xmlns:a16="http://schemas.microsoft.com/office/drawing/2014/main" id="{3F8E9C6A-60BD-4B68-9CE8-01E1B25247BC}"/>
              </a:ext>
            </a:extLst>
          </p:cNvPr>
          <p:cNvSpPr/>
          <p:nvPr/>
        </p:nvSpPr>
        <p:spPr>
          <a:xfrm>
            <a:off x="6149973" y="22645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Rounded Corners 14">
            <a:extLst>
              <a:ext uri="{FF2B5EF4-FFF2-40B4-BE49-F238E27FC236}">
                <a16:creationId xmlns="" xmlns:a16="http://schemas.microsoft.com/office/drawing/2014/main" id="{E2052DC0-CD74-4D52-9B65-57DB28883222}"/>
              </a:ext>
            </a:extLst>
          </p:cNvPr>
          <p:cNvSpPr/>
          <p:nvPr/>
        </p:nvSpPr>
        <p:spPr>
          <a:xfrm>
            <a:off x="6149973" y="43694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15">
            <a:extLst>
              <a:ext uri="{FF2B5EF4-FFF2-40B4-BE49-F238E27FC236}">
                <a16:creationId xmlns="" xmlns:a16="http://schemas.microsoft.com/office/drawing/2014/main" id="{D5FECCD2-1256-4A53-B73B-0B87F7B30255}"/>
              </a:ext>
            </a:extLst>
          </p:cNvPr>
          <p:cNvSpPr/>
          <p:nvPr/>
        </p:nvSpPr>
        <p:spPr>
          <a:xfrm>
            <a:off x="6536472" y="33169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 xmlns:a16="http://schemas.microsoft.com/office/drawing/2014/main" id="{29892263-132A-4414-8B5C-DE6E1CBBF7D9}"/>
              </a:ext>
            </a:extLst>
          </p:cNvPr>
          <p:cNvSpPr/>
          <p:nvPr/>
        </p:nvSpPr>
        <p:spPr>
          <a:xfrm>
            <a:off x="5115798" y="12497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Oval 32">
            <a:extLst>
              <a:ext uri="{FF2B5EF4-FFF2-40B4-BE49-F238E27FC236}">
                <a16:creationId xmlns="" xmlns:a16="http://schemas.microsoft.com/office/drawing/2014/main" id="{27A7B0D4-A0CF-4A37-B686-3E835C84D3F1}"/>
              </a:ext>
            </a:extLst>
          </p:cNvPr>
          <p:cNvSpPr/>
          <p:nvPr/>
        </p:nvSpPr>
        <p:spPr>
          <a:xfrm>
            <a:off x="5115798" y="54740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Oval 33">
            <a:extLst>
              <a:ext uri="{FF2B5EF4-FFF2-40B4-BE49-F238E27FC236}">
                <a16:creationId xmlns="" xmlns:a16="http://schemas.microsoft.com/office/drawing/2014/main" id="{5DEE3D83-AADE-40B3-B987-D093C6FEC727}"/>
              </a:ext>
            </a:extLst>
          </p:cNvPr>
          <p:cNvSpPr/>
          <p:nvPr/>
        </p:nvSpPr>
        <p:spPr>
          <a:xfrm>
            <a:off x="5627423" y="23167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 xmlns:a16="http://schemas.microsoft.com/office/drawing/2014/main" id="{569547C7-EB36-490A-9D7C-8C0CBDDDFA06}"/>
              </a:ext>
            </a:extLst>
          </p:cNvPr>
          <p:cNvSpPr/>
          <p:nvPr/>
        </p:nvSpPr>
        <p:spPr>
          <a:xfrm>
            <a:off x="5627423" y="44216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 xmlns:a16="http://schemas.microsoft.com/office/drawing/2014/main" id="{EB782FF7-1B43-4572-AC63-F620D8DDA9CA}"/>
              </a:ext>
            </a:extLst>
          </p:cNvPr>
          <p:cNvSpPr/>
          <p:nvPr/>
        </p:nvSpPr>
        <p:spPr>
          <a:xfrm>
            <a:off x="6020329" y="3369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 xmlns:a16="http://schemas.microsoft.com/office/drawing/2014/main" id="{CE41E48C-B6A0-4004-A3F4-EACA3F5EB8CD}"/>
              </a:ext>
            </a:extLst>
          </p:cNvPr>
          <p:cNvSpPr/>
          <p:nvPr/>
        </p:nvSpPr>
        <p:spPr>
          <a:xfrm>
            <a:off x="4373181" y="51605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 xmlns:a16="http://schemas.microsoft.com/office/drawing/2014/main" id="{7C3E7E4A-6732-420C-9B11-EF39532025A7}"/>
              </a:ext>
            </a:extLst>
          </p:cNvPr>
          <p:cNvSpPr/>
          <p:nvPr/>
        </p:nvSpPr>
        <p:spPr>
          <a:xfrm>
            <a:off x="4834999" y="43800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 xmlns:a16="http://schemas.microsoft.com/office/drawing/2014/main" id="{E2D257B5-2D7A-4EDF-A1B5-F8F4562AF463}"/>
              </a:ext>
            </a:extLst>
          </p:cNvPr>
          <p:cNvSpPr/>
          <p:nvPr/>
        </p:nvSpPr>
        <p:spPr>
          <a:xfrm>
            <a:off x="4834999" y="28191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Oval 39">
            <a:extLst>
              <a:ext uri="{FF2B5EF4-FFF2-40B4-BE49-F238E27FC236}">
                <a16:creationId xmlns="" xmlns:a16="http://schemas.microsoft.com/office/drawing/2014/main" id="{EBE11B83-E713-4F5F-8699-5C37372F972E}"/>
              </a:ext>
            </a:extLst>
          </p:cNvPr>
          <p:cNvSpPr/>
          <p:nvPr/>
        </p:nvSpPr>
        <p:spPr>
          <a:xfrm>
            <a:off x="4945835" y="35995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 xmlns:a16="http://schemas.microsoft.com/office/drawing/2014/main" id="{80B44335-AB22-4669-AC9B-1929B0F54470}"/>
              </a:ext>
            </a:extLst>
          </p:cNvPr>
          <p:cNvCxnSpPr/>
          <p:nvPr/>
        </p:nvCxnSpPr>
        <p:spPr>
          <a:xfrm flipV="1">
            <a:off x="4665748" y="18099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2BAF8865-90F3-4582-9F45-6A6229B7BA39}"/>
              </a:ext>
            </a:extLst>
          </p:cNvPr>
          <p:cNvCxnSpPr>
            <a:cxnSpLocks/>
          </p:cNvCxnSpPr>
          <p:nvPr/>
        </p:nvCxnSpPr>
        <p:spPr>
          <a:xfrm flipV="1">
            <a:off x="5126889" y="27716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B0B24587-7100-4191-9481-042D6CF89318}"/>
              </a:ext>
            </a:extLst>
          </p:cNvPr>
          <p:cNvCxnSpPr>
            <a:cxnSpLocks/>
          </p:cNvCxnSpPr>
          <p:nvPr/>
        </p:nvCxnSpPr>
        <p:spPr>
          <a:xfrm>
            <a:off x="5279074" y="37199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DE38C65E-C113-4694-A73C-E498FC8BC494}"/>
              </a:ext>
            </a:extLst>
          </p:cNvPr>
          <p:cNvCxnSpPr/>
          <p:nvPr/>
        </p:nvCxnSpPr>
        <p:spPr>
          <a:xfrm>
            <a:off x="4665748" y="54047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6C7BC7AC-E2AB-4B34-8867-58871B22213B}"/>
              </a:ext>
            </a:extLst>
          </p:cNvPr>
          <p:cNvCxnSpPr>
            <a:cxnSpLocks/>
          </p:cNvCxnSpPr>
          <p:nvPr/>
        </p:nvCxnSpPr>
        <p:spPr>
          <a:xfrm>
            <a:off x="5126889" y="45731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D4911ED3-7FDF-4704-B3AD-0B4102D9F7EB}"/>
              </a:ext>
            </a:extLst>
          </p:cNvPr>
          <p:cNvSpPr txBox="1"/>
          <p:nvPr/>
        </p:nvSpPr>
        <p:spPr>
          <a:xfrm>
            <a:off x="1931845" y="35908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47" name="Group 46">
            <a:extLst>
              <a:ext uri="{FF2B5EF4-FFF2-40B4-BE49-F238E27FC236}">
                <a16:creationId xmlns="" xmlns:a16="http://schemas.microsoft.com/office/drawing/2014/main" id="{9BB1F75C-8E2B-4CF9-BA99-DA5507EBF5E3}"/>
              </a:ext>
            </a:extLst>
          </p:cNvPr>
          <p:cNvGrpSpPr/>
          <p:nvPr/>
        </p:nvGrpSpPr>
        <p:grpSpPr>
          <a:xfrm>
            <a:off x="5313795" y="1447779"/>
            <a:ext cx="324402" cy="324402"/>
            <a:chOff x="-1557338" y="1200150"/>
            <a:chExt cx="2151063" cy="2151063"/>
          </a:xfrm>
          <a:solidFill>
            <a:schemeClr val="bg1"/>
          </a:solidFill>
        </p:grpSpPr>
        <p:sp>
          <p:nvSpPr>
            <p:cNvPr id="48" name="Freeform 5">
              <a:extLst>
                <a:ext uri="{FF2B5EF4-FFF2-40B4-BE49-F238E27FC236}">
                  <a16:creationId xmlns=""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9" name="Freeform 6">
              <a:extLst>
                <a:ext uri="{FF2B5EF4-FFF2-40B4-BE49-F238E27FC236}">
                  <a16:creationId xmlns=""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0" name="Freeform 7">
              <a:extLst>
                <a:ext uri="{FF2B5EF4-FFF2-40B4-BE49-F238E27FC236}">
                  <a16:creationId xmlns=""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1" name="Freeform 8">
              <a:extLst>
                <a:ext uri="{FF2B5EF4-FFF2-40B4-BE49-F238E27FC236}">
                  <a16:creationId xmlns=""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2" name="Freeform 9">
              <a:extLst>
                <a:ext uri="{FF2B5EF4-FFF2-40B4-BE49-F238E27FC236}">
                  <a16:creationId xmlns=""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3" name="Freeform 10">
              <a:extLst>
                <a:ext uri="{FF2B5EF4-FFF2-40B4-BE49-F238E27FC236}">
                  <a16:creationId xmlns=""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4" name="Freeform 11">
              <a:extLst>
                <a:ext uri="{FF2B5EF4-FFF2-40B4-BE49-F238E27FC236}">
                  <a16:creationId xmlns=""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12">
              <a:extLst>
                <a:ext uri="{FF2B5EF4-FFF2-40B4-BE49-F238E27FC236}">
                  <a16:creationId xmlns=""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6" name="Freeform 13">
              <a:extLst>
                <a:ext uri="{FF2B5EF4-FFF2-40B4-BE49-F238E27FC236}">
                  <a16:creationId xmlns=""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7" name="Freeform 14">
              <a:extLst>
                <a:ext uri="{FF2B5EF4-FFF2-40B4-BE49-F238E27FC236}">
                  <a16:creationId xmlns=""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58" name="Freeform 18">
            <a:extLst>
              <a:ext uri="{FF2B5EF4-FFF2-40B4-BE49-F238E27FC236}">
                <a16:creationId xmlns="" xmlns:a16="http://schemas.microsoft.com/office/drawing/2014/main" id="{8071EDC3-BE15-4DF6-9621-EED01DA7AA74}"/>
              </a:ext>
            </a:extLst>
          </p:cNvPr>
          <p:cNvSpPr>
            <a:spLocks noEditPoints="1"/>
          </p:cNvSpPr>
          <p:nvPr/>
        </p:nvSpPr>
        <p:spPr bwMode="auto">
          <a:xfrm>
            <a:off x="5310829" y="56691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grpSp>
        <p:nvGrpSpPr>
          <p:cNvPr id="59" name="Group 58">
            <a:extLst>
              <a:ext uri="{FF2B5EF4-FFF2-40B4-BE49-F238E27FC236}">
                <a16:creationId xmlns="" xmlns:a16="http://schemas.microsoft.com/office/drawing/2014/main" id="{050BE53C-AEB9-4828-854F-15B1827811E0}"/>
              </a:ext>
            </a:extLst>
          </p:cNvPr>
          <p:cNvGrpSpPr/>
          <p:nvPr/>
        </p:nvGrpSpPr>
        <p:grpSpPr>
          <a:xfrm>
            <a:off x="5841187" y="2555404"/>
            <a:ext cx="292868" cy="243057"/>
            <a:chOff x="-4900613" y="885825"/>
            <a:chExt cx="5815013" cy="4826000"/>
          </a:xfrm>
          <a:solidFill>
            <a:schemeClr val="bg1"/>
          </a:solidFill>
        </p:grpSpPr>
        <p:sp>
          <p:nvSpPr>
            <p:cNvPr id="60" name="Freeform 22">
              <a:extLst>
                <a:ext uri="{FF2B5EF4-FFF2-40B4-BE49-F238E27FC236}">
                  <a16:creationId xmlns=""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23">
              <a:extLst>
                <a:ext uri="{FF2B5EF4-FFF2-40B4-BE49-F238E27FC236}">
                  <a16:creationId xmlns=""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24">
              <a:extLst>
                <a:ext uri="{FF2B5EF4-FFF2-40B4-BE49-F238E27FC236}">
                  <a16:creationId xmlns=""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grpSp>
        <p:nvGrpSpPr>
          <p:cNvPr id="63" name="Group 62">
            <a:extLst>
              <a:ext uri="{FF2B5EF4-FFF2-40B4-BE49-F238E27FC236}">
                <a16:creationId xmlns="" xmlns:a16="http://schemas.microsoft.com/office/drawing/2014/main" id="{6F82BE04-2E15-4589-B709-43DC87F858D6}"/>
              </a:ext>
            </a:extLst>
          </p:cNvPr>
          <p:cNvGrpSpPr/>
          <p:nvPr/>
        </p:nvGrpSpPr>
        <p:grpSpPr>
          <a:xfrm>
            <a:off x="6205622" y="3557930"/>
            <a:ext cx="349810" cy="342900"/>
            <a:chOff x="973138" y="4927600"/>
            <a:chExt cx="642937" cy="630238"/>
          </a:xfrm>
          <a:solidFill>
            <a:schemeClr val="bg1"/>
          </a:solidFill>
        </p:grpSpPr>
        <p:sp>
          <p:nvSpPr>
            <p:cNvPr id="64" name="Freeform 28">
              <a:extLst>
                <a:ext uri="{FF2B5EF4-FFF2-40B4-BE49-F238E27FC236}">
                  <a16:creationId xmlns=""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Freeform 29">
              <a:extLst>
                <a:ext uri="{FF2B5EF4-FFF2-40B4-BE49-F238E27FC236}">
                  <a16:creationId xmlns=""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Freeform 30">
              <a:extLst>
                <a:ext uri="{FF2B5EF4-FFF2-40B4-BE49-F238E27FC236}">
                  <a16:creationId xmlns=""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67" name="Group 66">
            <a:extLst>
              <a:ext uri="{FF2B5EF4-FFF2-40B4-BE49-F238E27FC236}">
                <a16:creationId xmlns="" xmlns:a16="http://schemas.microsoft.com/office/drawing/2014/main" id="{B1B868E2-2C8B-43B8-B1A5-C8C20F3F5E4A}"/>
              </a:ext>
            </a:extLst>
          </p:cNvPr>
          <p:cNvGrpSpPr/>
          <p:nvPr/>
        </p:nvGrpSpPr>
        <p:grpSpPr>
          <a:xfrm>
            <a:off x="5824000" y="4618209"/>
            <a:ext cx="327244" cy="327242"/>
            <a:chOff x="-5040313" y="522288"/>
            <a:chExt cx="5791201" cy="5791201"/>
          </a:xfrm>
          <a:solidFill>
            <a:schemeClr val="bg1"/>
          </a:solidFill>
        </p:grpSpPr>
        <p:sp>
          <p:nvSpPr>
            <p:cNvPr id="68" name="Freeform 34">
              <a:extLst>
                <a:ext uri="{FF2B5EF4-FFF2-40B4-BE49-F238E27FC236}">
                  <a16:creationId xmlns=""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Freeform 35">
              <a:extLst>
                <a:ext uri="{FF2B5EF4-FFF2-40B4-BE49-F238E27FC236}">
                  <a16:creationId xmlns=""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Freeform 36">
              <a:extLst>
                <a:ext uri="{FF2B5EF4-FFF2-40B4-BE49-F238E27FC236}">
                  <a16:creationId xmlns=""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Freeform 37">
              <a:extLst>
                <a:ext uri="{FF2B5EF4-FFF2-40B4-BE49-F238E27FC236}">
                  <a16:creationId xmlns=""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72" name="TextBox 71">
            <a:extLst>
              <a:ext uri="{FF2B5EF4-FFF2-40B4-BE49-F238E27FC236}">
                <a16:creationId xmlns="" xmlns:a16="http://schemas.microsoft.com/office/drawing/2014/main" id="{139D4BD6-CD61-417C-9924-AF5B83739C17}"/>
              </a:ext>
            </a:extLst>
          </p:cNvPr>
          <p:cNvSpPr txBox="1"/>
          <p:nvPr/>
        </p:nvSpPr>
        <p:spPr>
          <a:xfrm>
            <a:off x="6380175" y="14705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5"/>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3" name="TextBox 72">
            <a:extLst>
              <a:ext uri="{FF2B5EF4-FFF2-40B4-BE49-F238E27FC236}">
                <a16:creationId xmlns="" xmlns:a16="http://schemas.microsoft.com/office/drawing/2014/main" id="{AD35C536-EC12-4B1E-B327-ED0FF2CF2EEA}"/>
              </a:ext>
            </a:extLst>
          </p:cNvPr>
          <p:cNvSpPr txBox="1"/>
          <p:nvPr/>
        </p:nvSpPr>
        <p:spPr>
          <a:xfrm>
            <a:off x="6101883" y="54999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74" name="TextBox 73">
            <a:extLst>
              <a:ext uri="{FF2B5EF4-FFF2-40B4-BE49-F238E27FC236}">
                <a16:creationId xmlns="" xmlns:a16="http://schemas.microsoft.com/office/drawing/2014/main" id="{E6E50298-77AB-4717-ACA5-9DB8BADE0FBF}"/>
              </a:ext>
            </a:extLst>
          </p:cNvPr>
          <p:cNvSpPr txBox="1"/>
          <p:nvPr/>
        </p:nvSpPr>
        <p:spPr>
          <a:xfrm>
            <a:off x="6795812" y="25230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75" name="TextBox 74">
            <a:extLst>
              <a:ext uri="{FF2B5EF4-FFF2-40B4-BE49-F238E27FC236}">
                <a16:creationId xmlns="" xmlns:a16="http://schemas.microsoft.com/office/drawing/2014/main" id="{5A0364C0-C5A4-4D8C-BF18-E742FF0BB463}"/>
              </a:ext>
            </a:extLst>
          </p:cNvPr>
          <p:cNvSpPr txBox="1"/>
          <p:nvPr/>
        </p:nvSpPr>
        <p:spPr>
          <a:xfrm>
            <a:off x="6530772" y="46146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6" name="TextBox 75">
            <a:extLst>
              <a:ext uri="{FF2B5EF4-FFF2-40B4-BE49-F238E27FC236}">
                <a16:creationId xmlns="" xmlns:a16="http://schemas.microsoft.com/office/drawing/2014/main" id="{FDE1EF55-4A64-4155-8BFE-1338EF03D6AA}"/>
              </a:ext>
            </a:extLst>
          </p:cNvPr>
          <p:cNvSpPr txBox="1"/>
          <p:nvPr/>
        </p:nvSpPr>
        <p:spPr>
          <a:xfrm>
            <a:off x="6884164" y="34002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6"/>
              </a:rPr>
              <a:t>Click</a:t>
            </a:r>
            <a:r>
              <a:rPr lang="en-US" sz="2000" dirty="0">
                <a:latin typeface="Segoe UI" panose="020B0502040204020203" pitchFamily="34" charset="0"/>
              </a:rPr>
              <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Installation of VS Code</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66">
            <a:extLst>
              <a:ext uri="{FF2B5EF4-FFF2-40B4-BE49-F238E27FC236}">
                <a16:creationId xmlns:lc="http://schemas.openxmlformats.org/drawingml/2006/lockedCanvas" xmlns:a16="http://schemas.microsoft.com/office/drawing/2014/main" xmlns="" id="{CE8D508C-F6C9-4AD2-A518-16D799238DF1}"/>
              </a:ext>
            </a:extLst>
          </p:cNvPr>
          <p:cNvSpPr txBox="1"/>
          <p:nvPr/>
        </p:nvSpPr>
        <p:spPr>
          <a:xfrm>
            <a:off x="712773" y="945593"/>
            <a:ext cx="11074305" cy="59066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126"/>
            <a:r>
              <a:rPr lang="en-US" sz="1799" b="1" dirty="0" smtClean="0">
                <a:solidFill>
                  <a:prstClr val="black"/>
                </a:solidFill>
              </a:rPr>
              <a:t>VS </a:t>
            </a:r>
            <a:r>
              <a:rPr lang="en-US" sz="1799" b="1" dirty="0">
                <a:solidFill>
                  <a:prstClr val="black"/>
                </a:solidFill>
              </a:rPr>
              <a:t>code </a:t>
            </a:r>
            <a:r>
              <a:rPr lang="en-US" sz="1799" dirty="0">
                <a:solidFill>
                  <a:prstClr val="black"/>
                </a:solidFill>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endParaRPr>
          </a:p>
          <a:p>
            <a:pPr algn="just" defTabSz="914126"/>
            <a:r>
              <a:rPr lang="en-US" sz="1799" b="1" dirty="0">
                <a:solidFill>
                  <a:prstClr val="black"/>
                </a:solidFill>
              </a:rPr>
              <a:t>Pre-requisites</a:t>
            </a:r>
          </a:p>
          <a:p>
            <a:pPr marL="342900" indent="-342900" algn="just" defTabSz="914126">
              <a:buAutoNum type="arabicPeriod"/>
            </a:pPr>
            <a:r>
              <a:rPr lang="en-US" sz="1799" dirty="0">
                <a:solidFill>
                  <a:prstClr val="black"/>
                </a:solidFill>
              </a:rPr>
              <a:t>Node JS to be installed (min v10) – </a:t>
            </a:r>
            <a:r>
              <a:rPr lang="en-US" sz="1799" b="1" dirty="0">
                <a:solidFill>
                  <a:prstClr val="black"/>
                </a:solidFill>
              </a:rPr>
              <a:t>node –v</a:t>
            </a:r>
          </a:p>
          <a:p>
            <a:pPr marL="342900" indent="-342900" algn="just" defTabSz="914126">
              <a:buAutoNum type="arabicPeriod"/>
            </a:pPr>
            <a:r>
              <a:rPr lang="en-US" sz="1799" dirty="0">
                <a:solidFill>
                  <a:prstClr val="black"/>
                </a:solidFill>
              </a:rPr>
              <a:t>Download and install node js from </a:t>
            </a:r>
            <a:r>
              <a:rPr lang="en-US" sz="1799" dirty="0">
                <a:solidFill>
                  <a:prstClr val="black"/>
                </a:solidFill>
                <a:hlinkClick r:id="rId5"/>
              </a:rPr>
              <a:t>here</a:t>
            </a:r>
            <a:endParaRPr lang="en-US" sz="1799" dirty="0">
              <a:solidFill>
                <a:prstClr val="black"/>
              </a:solidFill>
            </a:endParaRPr>
          </a:p>
          <a:p>
            <a:pPr marL="342900" indent="-342900" algn="just" defTabSz="914126">
              <a:buAutoNum type="arabicPeriod"/>
            </a:pPr>
            <a:r>
              <a:rPr lang="en-US" sz="1799" dirty="0">
                <a:solidFill>
                  <a:prstClr val="black"/>
                </a:solidFill>
              </a:rPr>
              <a:t>We need to install SAP UI5 tooling used by Node JS (support module to work with ui5 apps) </a:t>
            </a:r>
            <a:endParaRPr lang="en-US" sz="1799" dirty="0" smtClean="0">
              <a:solidFill>
                <a:prstClr val="black"/>
              </a:solidFill>
            </a:endParaRPr>
          </a:p>
          <a:p>
            <a:pPr algn="just" defTabSz="914126"/>
            <a:r>
              <a:rPr lang="en-US" sz="1799" dirty="0">
                <a:solidFill>
                  <a:prstClr val="black"/>
                </a:solidFill>
              </a:rPr>
              <a:t> </a:t>
            </a:r>
            <a:r>
              <a:rPr lang="en-US" sz="1799" dirty="0" smtClean="0">
                <a:solidFill>
                  <a:prstClr val="black"/>
                </a:solidFill>
              </a:rPr>
              <a:t>       – </a:t>
            </a:r>
            <a:r>
              <a:rPr lang="en-US" sz="1799" b="1" dirty="0">
                <a:solidFill>
                  <a:prstClr val="black"/>
                </a:solidFill>
              </a:rPr>
              <a:t>npm install –g @</a:t>
            </a:r>
            <a:r>
              <a:rPr lang="en-US" sz="1799" b="1" dirty="0" smtClean="0">
                <a:solidFill>
                  <a:prstClr val="black"/>
                </a:solidFill>
              </a:rPr>
              <a:t>ui5/cli</a:t>
            </a:r>
          </a:p>
          <a:p>
            <a:pPr algn="just" defTabSz="914126"/>
            <a:endParaRPr lang="en-US" sz="1799" dirty="0">
              <a:solidFill>
                <a:prstClr val="black"/>
              </a:solidFill>
            </a:endParaRPr>
          </a:p>
          <a:p>
            <a:pPr algn="just" defTabSz="914126"/>
            <a:r>
              <a:rPr lang="en-US" sz="1799" b="1" dirty="0">
                <a:solidFill>
                  <a:prstClr val="black"/>
                </a:solidFill>
              </a:rPr>
              <a:t>Steps to install VS Code</a:t>
            </a:r>
          </a:p>
          <a:p>
            <a:pPr marL="342900" indent="-342900" algn="just" defTabSz="914126">
              <a:buAutoNum type="arabicPeriod"/>
            </a:pPr>
            <a:r>
              <a:rPr lang="en-US" sz="1799" dirty="0">
                <a:solidFill>
                  <a:prstClr val="black"/>
                </a:solidFill>
              </a:rPr>
              <a:t>Download and install VS Code for free from </a:t>
            </a:r>
            <a:r>
              <a:rPr lang="en-US" sz="1799" dirty="0">
                <a:solidFill>
                  <a:prstClr val="black"/>
                </a:solidFill>
                <a:hlinkClick r:id="rId6"/>
              </a:rPr>
              <a:t>here</a:t>
            </a:r>
            <a:endParaRPr lang="en-US" sz="1799" dirty="0">
              <a:solidFill>
                <a:prstClr val="black"/>
              </a:solidFill>
            </a:endParaRPr>
          </a:p>
          <a:p>
            <a:pPr marL="342900" indent="-342900" algn="just" defTabSz="914126">
              <a:buAutoNum type="arabicPeriod"/>
            </a:pPr>
            <a:r>
              <a:rPr lang="en-US" sz="1799" dirty="0">
                <a:solidFill>
                  <a:prstClr val="black"/>
                </a:solidFill>
              </a:rPr>
              <a:t>Open the VS Code</a:t>
            </a:r>
          </a:p>
          <a:p>
            <a:pPr marL="342900" indent="-342900" algn="just" defTabSz="914126">
              <a:buAutoNum type="arabicPeriod"/>
            </a:pPr>
            <a:r>
              <a:rPr lang="en-US" sz="1799" dirty="0">
                <a:solidFill>
                  <a:prstClr val="black"/>
                </a:solidFill>
              </a:rPr>
              <a:t>Add A folder C:\UI5 Project\</a:t>
            </a:r>
            <a:r>
              <a:rPr lang="en-US" sz="1799" b="1" dirty="0">
                <a:solidFill>
                  <a:prstClr val="black"/>
                </a:solidFill>
              </a:rPr>
              <a:t>basics </a:t>
            </a:r>
            <a:r>
              <a:rPr lang="en-US" sz="1799" b="1" dirty="0">
                <a:solidFill>
                  <a:prstClr val="black"/>
                </a:solidFill>
                <a:sym typeface="Wingdings" panose="05000000000000000000" pitchFamily="2" charset="2"/>
              </a:rPr>
              <a:t> project name</a:t>
            </a:r>
          </a:p>
          <a:p>
            <a:pPr marL="342900" indent="-342900" algn="just" defTabSz="914126">
              <a:buAutoNum type="arabicPeriod"/>
            </a:pPr>
            <a:r>
              <a:rPr lang="en-US" sz="1799" dirty="0">
                <a:solidFill>
                  <a:prstClr val="black"/>
                </a:solidFill>
                <a:sym typeface="Wingdings" panose="05000000000000000000" pitchFamily="2" charset="2"/>
              </a:rPr>
              <a:t>Create webapp/index.html file and same content like WebIDE</a:t>
            </a:r>
          </a:p>
          <a:p>
            <a:pPr marL="342900" indent="-342900" algn="just" defTabSz="914126">
              <a:buAutoNum type="arabicPeriod"/>
            </a:pPr>
            <a:r>
              <a:rPr lang="en-US" sz="1799" dirty="0">
                <a:solidFill>
                  <a:prstClr val="black"/>
                </a:solidFill>
              </a:rPr>
              <a:t>Run following command by opening terminal in VS Code and </a:t>
            </a:r>
            <a:r>
              <a:rPr lang="en-US" sz="1799" b="1" dirty="0">
                <a:solidFill>
                  <a:prstClr val="black"/>
                </a:solidFill>
              </a:rPr>
              <a:t>go inside project directory</a:t>
            </a:r>
          </a:p>
          <a:p>
            <a:pPr marL="742950" lvl="1" indent="-285750" algn="just" defTabSz="914126">
              <a:buFont typeface="Arial" panose="020B0604020202020204" pitchFamily="34" charset="0"/>
              <a:buChar char="•"/>
            </a:pPr>
            <a:r>
              <a:rPr lang="en-US" sz="1799" b="1" dirty="0">
                <a:solidFill>
                  <a:prstClr val="black"/>
                </a:solidFill>
              </a:rPr>
              <a:t>npm init</a:t>
            </a:r>
          </a:p>
          <a:p>
            <a:pPr marL="742950" lvl="1" indent="-285750" algn="just" defTabSz="914126">
              <a:buFont typeface="Arial" panose="020B0604020202020204" pitchFamily="34" charset="0"/>
              <a:buChar char="•"/>
            </a:pPr>
            <a:r>
              <a:rPr lang="en-US" sz="1799" b="1" dirty="0">
                <a:solidFill>
                  <a:prstClr val="black"/>
                </a:solidFill>
              </a:rPr>
              <a:t>ui5 init</a:t>
            </a:r>
          </a:p>
          <a:p>
            <a:pPr algn="just" defTabSz="914126"/>
            <a:r>
              <a:rPr lang="en-US" sz="1799" dirty="0">
                <a:solidFill>
                  <a:prstClr val="black"/>
                </a:solidFill>
              </a:rPr>
              <a:t>6. Inside the webapp folder, create a file </a:t>
            </a:r>
            <a:r>
              <a:rPr lang="en-US" sz="1799" b="1" dirty="0">
                <a:solidFill>
                  <a:prstClr val="black"/>
                </a:solidFill>
              </a:rPr>
              <a:t>manifest.json      </a:t>
            </a:r>
          </a:p>
          <a:p>
            <a:pPr algn="just" defTabSz="914126"/>
            <a:r>
              <a:rPr lang="en-US" sz="1799" dirty="0">
                <a:solidFill>
                  <a:prstClr val="black"/>
                </a:solidFill>
              </a:rPr>
              <a:t>7.</a:t>
            </a:r>
            <a:r>
              <a:rPr lang="en-US" sz="1799" b="1" dirty="0">
                <a:solidFill>
                  <a:prstClr val="black"/>
                </a:solidFill>
              </a:rPr>
              <a:t> </a:t>
            </a:r>
            <a:r>
              <a:rPr lang="en-US" sz="1799" dirty="0">
                <a:solidFill>
                  <a:prstClr val="black"/>
                </a:solidFill>
              </a:rPr>
              <a:t>Start web server using command </a:t>
            </a:r>
            <a:r>
              <a:rPr lang="en-US" sz="1799" b="1" dirty="0">
                <a:solidFill>
                  <a:prstClr val="black"/>
                </a:solidFill>
              </a:rPr>
              <a:t>ui5 serve</a:t>
            </a: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Connectivity</a:t>
            </a:r>
            <a:r>
              <a:rPr lang="en-IN" sz="3600" dirty="0">
                <a:latin typeface="Cooper Black" panose="0208090404030B020404" pitchFamily="18" charset="0"/>
              </a:rPr>
              <a:t>: Role of </a:t>
            </a:r>
            <a:r>
              <a:rPr lang="en-IN" sz="3600" dirty="0" smtClean="0">
                <a:latin typeface="Cooper Black" panose="0208090404030B020404" pitchFamily="18" charset="0"/>
              </a:rPr>
              <a:t>SCC</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869373" y="11569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 xmlns:a16="http://schemas.microsoft.com/office/drawing/2014/main" id="{901C17C0-3C1A-4F9C-AF50-A15C29CA7E61}"/>
              </a:ext>
            </a:extLst>
          </p:cNvPr>
          <p:cNvSpPr txBox="1"/>
          <p:nvPr/>
        </p:nvSpPr>
        <p:spPr>
          <a:xfrm>
            <a:off x="6232827" y="11315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17" name="Straight Connector 16">
            <a:extLst>
              <a:ext uri="{FF2B5EF4-FFF2-40B4-BE49-F238E27FC236}">
                <a16:creationId xmlns="" xmlns:a16="http://schemas.microsoft.com/office/drawing/2014/main" id="{398F0D01-679B-407B-990C-1AF481A7E7AE}"/>
              </a:ext>
            </a:extLst>
          </p:cNvPr>
          <p:cNvCxnSpPr>
            <a:cxnSpLocks/>
          </p:cNvCxnSpPr>
          <p:nvPr/>
        </p:nvCxnSpPr>
        <p:spPr>
          <a:xfrm>
            <a:off x="5907768" y="11156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 xmlns:a16="http://schemas.microsoft.com/office/drawing/2014/main" id="{F283AE62-91C1-4E91-9DB2-70309400EFFB}"/>
              </a:ext>
            </a:extLst>
          </p:cNvPr>
          <p:cNvSpPr/>
          <p:nvPr/>
        </p:nvSpPr>
        <p:spPr>
          <a:xfrm>
            <a:off x="526473" y="18267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 xmlns:a16="http://schemas.microsoft.com/office/drawing/2014/main" id="{83DB6CC8-69C1-4FD9-96DF-81EA3DBAFF52}"/>
              </a:ext>
            </a:extLst>
          </p:cNvPr>
          <p:cNvSpPr txBox="1"/>
          <p:nvPr/>
        </p:nvSpPr>
        <p:spPr>
          <a:xfrm>
            <a:off x="526473" y="18267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23" name="Rectangle 22">
            <a:extLst>
              <a:ext uri="{FF2B5EF4-FFF2-40B4-BE49-F238E27FC236}">
                <a16:creationId xmlns="" xmlns:a16="http://schemas.microsoft.com/office/drawing/2014/main" id="{DEA0BA24-3E58-448E-B793-D95AA1579CE9}"/>
              </a:ext>
            </a:extLst>
          </p:cNvPr>
          <p:cNvSpPr/>
          <p:nvPr/>
        </p:nvSpPr>
        <p:spPr>
          <a:xfrm>
            <a:off x="1043709" y="27552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TextBox 24">
            <a:extLst>
              <a:ext uri="{FF2B5EF4-FFF2-40B4-BE49-F238E27FC236}">
                <a16:creationId xmlns="" xmlns:a16="http://schemas.microsoft.com/office/drawing/2014/main" id="{894E892C-27DE-48C3-B031-C4F41D377056}"/>
              </a:ext>
            </a:extLst>
          </p:cNvPr>
          <p:cNvSpPr txBox="1"/>
          <p:nvPr/>
        </p:nvSpPr>
        <p:spPr>
          <a:xfrm>
            <a:off x="1302150" y="29882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26" name="Picture 25">
            <a:extLst>
              <a:ext uri="{FF2B5EF4-FFF2-40B4-BE49-F238E27FC236}">
                <a16:creationId xmlns="" xmlns:a16="http://schemas.microsoft.com/office/drawing/2014/main" id="{18153451-F513-4046-B0A2-025A24491073}"/>
              </a:ext>
            </a:extLst>
          </p:cNvPr>
          <p:cNvPicPr>
            <a:picLocks noChangeAspect="1"/>
          </p:cNvPicPr>
          <p:nvPr/>
        </p:nvPicPr>
        <p:blipFill>
          <a:blip r:embed="rId5"/>
          <a:stretch>
            <a:fillRect/>
          </a:stretch>
        </p:blipFill>
        <p:spPr>
          <a:xfrm>
            <a:off x="1043709" y="2773111"/>
            <a:ext cx="188323" cy="215154"/>
          </a:xfrm>
          <a:prstGeom prst="rect">
            <a:avLst/>
          </a:prstGeom>
        </p:spPr>
      </p:pic>
      <p:sp>
        <p:nvSpPr>
          <p:cNvPr id="27" name="Rectangle 26">
            <a:extLst>
              <a:ext uri="{FF2B5EF4-FFF2-40B4-BE49-F238E27FC236}">
                <a16:creationId xmlns="" xmlns:a16="http://schemas.microsoft.com/office/drawing/2014/main" id="{14A48A53-01EE-462A-B2D2-79222933E3D3}"/>
              </a:ext>
            </a:extLst>
          </p:cNvPr>
          <p:cNvSpPr/>
          <p:nvPr/>
        </p:nvSpPr>
        <p:spPr>
          <a:xfrm>
            <a:off x="1524000" y="37903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28" name="Rectangle 27">
            <a:extLst>
              <a:ext uri="{FF2B5EF4-FFF2-40B4-BE49-F238E27FC236}">
                <a16:creationId xmlns="" xmlns:a16="http://schemas.microsoft.com/office/drawing/2014/main" id="{1110C960-3CC7-4D7A-A34D-1D71AE644BA6}"/>
              </a:ext>
            </a:extLst>
          </p:cNvPr>
          <p:cNvSpPr/>
          <p:nvPr/>
        </p:nvSpPr>
        <p:spPr>
          <a:xfrm>
            <a:off x="526473"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29" name="Rectangle 28">
            <a:extLst>
              <a:ext uri="{FF2B5EF4-FFF2-40B4-BE49-F238E27FC236}">
                <a16:creationId xmlns="" xmlns:a16="http://schemas.microsoft.com/office/drawing/2014/main" id="{45B6AE57-23A7-4312-AB24-794BFAA88545}"/>
              </a:ext>
            </a:extLst>
          </p:cNvPr>
          <p:cNvSpPr/>
          <p:nvPr/>
        </p:nvSpPr>
        <p:spPr>
          <a:xfrm>
            <a:off x="2230581"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30" name="Rectangle 29">
            <a:extLst>
              <a:ext uri="{FF2B5EF4-FFF2-40B4-BE49-F238E27FC236}">
                <a16:creationId xmlns="" xmlns:a16="http://schemas.microsoft.com/office/drawing/2014/main" id="{06DA07B5-6D95-46AB-AD52-42BBC1A65DC1}"/>
              </a:ext>
            </a:extLst>
          </p:cNvPr>
          <p:cNvSpPr/>
          <p:nvPr/>
        </p:nvSpPr>
        <p:spPr>
          <a:xfrm>
            <a:off x="3934689" y="54288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31" name="Connector: Elbow 23">
            <a:extLst>
              <a:ext uri="{FF2B5EF4-FFF2-40B4-BE49-F238E27FC236}">
                <a16:creationId xmlns="" xmlns:a16="http://schemas.microsoft.com/office/drawing/2014/main" id="{8E334440-EB52-429E-B08F-9A04FDA9508B}"/>
              </a:ext>
            </a:extLst>
          </p:cNvPr>
          <p:cNvCxnSpPr>
            <a:stCxn id="27" idx="2"/>
            <a:endCxn id="28" idx="0"/>
          </p:cNvCxnSpPr>
          <p:nvPr/>
        </p:nvCxnSpPr>
        <p:spPr>
          <a:xfrm rot="5400000">
            <a:off x="1383146" y="40328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Connector: Elbow 27">
            <a:extLst>
              <a:ext uri="{FF2B5EF4-FFF2-40B4-BE49-F238E27FC236}">
                <a16:creationId xmlns="" xmlns:a16="http://schemas.microsoft.com/office/drawing/2014/main" id="{244437F5-1AF3-4D43-8E38-60953BE569D3}"/>
              </a:ext>
            </a:extLst>
          </p:cNvPr>
          <p:cNvCxnSpPr>
            <a:cxnSpLocks/>
          </p:cNvCxnSpPr>
          <p:nvPr/>
        </p:nvCxnSpPr>
        <p:spPr>
          <a:xfrm rot="16200000" flipH="1">
            <a:off x="3055856" y="40045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 xmlns:a16="http://schemas.microsoft.com/office/drawing/2014/main" id="{CBB07E9E-150A-4F63-8C9F-CE99A5460E69}"/>
              </a:ext>
            </a:extLst>
          </p:cNvPr>
          <p:cNvCxnSpPr>
            <a:stCxn id="27" idx="2"/>
            <a:endCxn id="29" idx="0"/>
          </p:cNvCxnSpPr>
          <p:nvPr/>
        </p:nvCxnSpPr>
        <p:spPr>
          <a:xfrm flipH="1">
            <a:off x="2729344" y="43907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4" name="Cylinder 32">
            <a:extLst>
              <a:ext uri="{FF2B5EF4-FFF2-40B4-BE49-F238E27FC236}">
                <a16:creationId xmlns="" xmlns:a16="http://schemas.microsoft.com/office/drawing/2014/main" id="{CD03AE7B-A44E-4E99-A099-890325DB90B8}"/>
              </a:ext>
            </a:extLst>
          </p:cNvPr>
          <p:cNvSpPr/>
          <p:nvPr/>
        </p:nvSpPr>
        <p:spPr>
          <a:xfrm rot="5400000">
            <a:off x="5568048" y="28035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 xmlns:a16="http://schemas.microsoft.com/office/drawing/2014/main" id="{D14E67E3-DDFB-4455-936E-65F47FA4EFB8}"/>
              </a:ext>
            </a:extLst>
          </p:cNvPr>
          <p:cNvSpPr txBox="1"/>
          <p:nvPr/>
        </p:nvSpPr>
        <p:spPr>
          <a:xfrm>
            <a:off x="5582710" y="31943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36" name="Connector: Elbow 35">
            <a:extLst>
              <a:ext uri="{FF2B5EF4-FFF2-40B4-BE49-F238E27FC236}">
                <a16:creationId xmlns="" xmlns:a16="http://schemas.microsoft.com/office/drawing/2014/main" id="{01C38743-7409-4B6E-A282-AEDB9E25B640}"/>
              </a:ext>
            </a:extLst>
          </p:cNvPr>
          <p:cNvCxnSpPr>
            <a:stCxn id="27" idx="3"/>
            <a:endCxn id="34" idx="3"/>
          </p:cNvCxnSpPr>
          <p:nvPr/>
        </p:nvCxnSpPr>
        <p:spPr>
          <a:xfrm flipV="1">
            <a:off x="3934689" y="34026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 xmlns:a16="http://schemas.microsoft.com/office/drawing/2014/main" id="{D9C150C0-D32D-4D6B-8FBA-27614BB8A7BB}"/>
              </a:ext>
            </a:extLst>
          </p:cNvPr>
          <p:cNvCxnSpPr>
            <a:cxnSpLocks/>
            <a:stCxn id="34" idx="1"/>
            <a:endCxn id="38" idx="1"/>
          </p:cNvCxnSpPr>
          <p:nvPr/>
        </p:nvCxnSpPr>
        <p:spPr>
          <a:xfrm flipV="1">
            <a:off x="6522610" y="34026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Rectangle: Rounded Corners 39">
            <a:extLst>
              <a:ext uri="{FF2B5EF4-FFF2-40B4-BE49-F238E27FC236}">
                <a16:creationId xmlns="" xmlns:a16="http://schemas.microsoft.com/office/drawing/2014/main" id="{3A730FD3-9036-40CF-92AB-9E3266B585FF}"/>
              </a:ext>
            </a:extLst>
          </p:cNvPr>
          <p:cNvSpPr/>
          <p:nvPr/>
        </p:nvSpPr>
        <p:spPr>
          <a:xfrm>
            <a:off x="8469738" y="16571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39" name="TextBox 38">
            <a:extLst>
              <a:ext uri="{FF2B5EF4-FFF2-40B4-BE49-F238E27FC236}">
                <a16:creationId xmlns="" xmlns:a16="http://schemas.microsoft.com/office/drawing/2014/main" id="{F1139447-CC61-4CDD-8D3D-B671402AD478}"/>
              </a:ext>
            </a:extLst>
          </p:cNvPr>
          <p:cNvSpPr txBox="1"/>
          <p:nvPr/>
        </p:nvSpPr>
        <p:spPr>
          <a:xfrm>
            <a:off x="8788908" y="17476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93564" y="10521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 xmlns:a16="http://schemas.microsoft.com/office/drawing/2014/main" id="{57B5AA52-4E05-4F1C-A85B-35019AECFF79}"/>
              </a:ext>
            </a:extLst>
          </p:cNvPr>
          <p:cNvPicPr>
            <a:picLocks noChangeAspect="1"/>
          </p:cNvPicPr>
          <p:nvPr/>
        </p:nvPicPr>
        <p:blipFill>
          <a:blip r:embed="rId5"/>
          <a:stretch>
            <a:fillRect/>
          </a:stretch>
        </p:blipFill>
        <p:spPr>
          <a:xfrm>
            <a:off x="693564" y="1870362"/>
            <a:ext cx="5021436" cy="3722255"/>
          </a:xfrm>
          <a:prstGeom prst="rect">
            <a:avLst/>
          </a:prstGeom>
        </p:spPr>
      </p:pic>
      <p:pic>
        <p:nvPicPr>
          <p:cNvPr id="17" name="Picture 16">
            <a:extLst>
              <a:ext uri="{FF2B5EF4-FFF2-40B4-BE49-F238E27FC236}">
                <a16:creationId xmlns="" xmlns:a16="http://schemas.microsoft.com/office/drawing/2014/main" id="{7AD4F762-6169-4D7A-A5C0-4F7A5476D4D8}"/>
              </a:ext>
            </a:extLst>
          </p:cNvPr>
          <p:cNvPicPr>
            <a:picLocks noChangeAspect="1"/>
          </p:cNvPicPr>
          <p:nvPr/>
        </p:nvPicPr>
        <p:blipFill>
          <a:blip r:embed="rId6"/>
          <a:stretch>
            <a:fillRect/>
          </a:stretch>
        </p:blipFill>
        <p:spPr>
          <a:xfrm>
            <a:off x="7516089" y="2132534"/>
            <a:ext cx="4008583" cy="3338439"/>
          </a:xfrm>
          <a:prstGeom prst="rect">
            <a:avLst/>
          </a:prstGeom>
        </p:spPr>
      </p:pic>
      <p:sp>
        <p:nvSpPr>
          <p:cNvPr id="18" name="Arrow: Right 13">
            <a:extLst>
              <a:ext uri="{FF2B5EF4-FFF2-40B4-BE49-F238E27FC236}">
                <a16:creationId xmlns="" xmlns:a16="http://schemas.microsoft.com/office/drawing/2014/main" id="{3B2D1DDE-C6F6-46BC-B65A-DC13CA9035D0}"/>
              </a:ext>
            </a:extLst>
          </p:cNvPr>
          <p:cNvSpPr/>
          <p:nvPr/>
        </p:nvSpPr>
        <p:spPr>
          <a:xfrm>
            <a:off x="5950526" y="35396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80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 xmlns:a16="http://schemas.microsoft.com/office/drawing/2014/main" id="{3BF8EB72-5460-4579-9902-DA62C89959E9}"/>
              </a:ext>
            </a:extLst>
          </p:cNvPr>
          <p:cNvPicPr>
            <a:picLocks noChangeAspect="1"/>
          </p:cNvPicPr>
          <p:nvPr/>
        </p:nvPicPr>
        <p:blipFill>
          <a:blip r:embed="rId6"/>
          <a:stretch>
            <a:fillRect/>
          </a:stretch>
        </p:blipFill>
        <p:spPr>
          <a:xfrm>
            <a:off x="503066" y="1446442"/>
            <a:ext cx="2675904" cy="2218083"/>
          </a:xfrm>
          <a:prstGeom prst="rect">
            <a:avLst/>
          </a:prstGeom>
        </p:spPr>
      </p:pic>
      <p:pic>
        <p:nvPicPr>
          <p:cNvPr id="17" name="Picture 16">
            <a:extLst>
              <a:ext uri="{FF2B5EF4-FFF2-40B4-BE49-F238E27FC236}">
                <a16:creationId xmlns="" xmlns:a16="http://schemas.microsoft.com/office/drawing/2014/main" id="{B4D78854-AC02-4790-A46E-438599358F04}"/>
              </a:ext>
            </a:extLst>
          </p:cNvPr>
          <p:cNvPicPr>
            <a:picLocks noChangeAspect="1"/>
          </p:cNvPicPr>
          <p:nvPr/>
        </p:nvPicPr>
        <p:blipFill>
          <a:blip r:embed="rId7"/>
          <a:stretch>
            <a:fillRect/>
          </a:stretch>
        </p:blipFill>
        <p:spPr>
          <a:xfrm>
            <a:off x="4175990" y="1512665"/>
            <a:ext cx="2814865" cy="2273366"/>
          </a:xfrm>
          <a:prstGeom prst="rect">
            <a:avLst/>
          </a:prstGeom>
        </p:spPr>
      </p:pic>
      <p:pic>
        <p:nvPicPr>
          <p:cNvPr id="18" name="Picture 17">
            <a:extLst>
              <a:ext uri="{FF2B5EF4-FFF2-40B4-BE49-F238E27FC236}">
                <a16:creationId xmlns="" xmlns:a16="http://schemas.microsoft.com/office/drawing/2014/main" id="{D43E3A38-D815-4289-A5D5-B27620201224}"/>
              </a:ext>
            </a:extLst>
          </p:cNvPr>
          <p:cNvPicPr>
            <a:picLocks noChangeAspect="1"/>
          </p:cNvPicPr>
          <p:nvPr/>
        </p:nvPicPr>
        <p:blipFill>
          <a:blip r:embed="rId8"/>
          <a:stretch>
            <a:fillRect/>
          </a:stretch>
        </p:blipFill>
        <p:spPr>
          <a:xfrm>
            <a:off x="7888650" y="1512665"/>
            <a:ext cx="2814865" cy="2273366"/>
          </a:xfrm>
          <a:prstGeom prst="rect">
            <a:avLst/>
          </a:prstGeom>
        </p:spPr>
      </p:pic>
      <p:pic>
        <p:nvPicPr>
          <p:cNvPr id="20" name="Picture 19">
            <a:extLst>
              <a:ext uri="{FF2B5EF4-FFF2-40B4-BE49-F238E27FC236}">
                <a16:creationId xmlns="" xmlns:a16="http://schemas.microsoft.com/office/drawing/2014/main" id="{5711256F-0F65-4AC0-99A1-9174C2F9AF54}"/>
              </a:ext>
            </a:extLst>
          </p:cNvPr>
          <p:cNvPicPr>
            <a:picLocks noChangeAspect="1"/>
          </p:cNvPicPr>
          <p:nvPr/>
        </p:nvPicPr>
        <p:blipFill>
          <a:blip r:embed="rId9"/>
          <a:stretch>
            <a:fillRect/>
          </a:stretch>
        </p:blipFill>
        <p:spPr>
          <a:xfrm>
            <a:off x="7888649" y="4259452"/>
            <a:ext cx="2814866" cy="2273366"/>
          </a:xfrm>
          <a:prstGeom prst="rect">
            <a:avLst/>
          </a:prstGeom>
        </p:spPr>
      </p:pic>
      <p:pic>
        <p:nvPicPr>
          <p:cNvPr id="23" name="Picture 22">
            <a:extLst>
              <a:ext uri="{FF2B5EF4-FFF2-40B4-BE49-F238E27FC236}">
                <a16:creationId xmlns="" xmlns:a16="http://schemas.microsoft.com/office/drawing/2014/main" id="{762B72B0-BD36-44DA-B896-1124312CD6B5}"/>
              </a:ext>
            </a:extLst>
          </p:cNvPr>
          <p:cNvPicPr>
            <a:picLocks noChangeAspect="1"/>
          </p:cNvPicPr>
          <p:nvPr/>
        </p:nvPicPr>
        <p:blipFill>
          <a:blip r:embed="rId10"/>
          <a:stretch>
            <a:fillRect/>
          </a:stretch>
        </p:blipFill>
        <p:spPr>
          <a:xfrm>
            <a:off x="4175990" y="4259452"/>
            <a:ext cx="2814865" cy="2273366"/>
          </a:xfrm>
          <a:prstGeom prst="rect">
            <a:avLst/>
          </a:prstGeom>
        </p:spPr>
      </p:pic>
      <p:pic>
        <p:nvPicPr>
          <p:cNvPr id="25" name="Picture 24">
            <a:extLst>
              <a:ext uri="{FF2B5EF4-FFF2-40B4-BE49-F238E27FC236}">
                <a16:creationId xmlns="" xmlns:a16="http://schemas.microsoft.com/office/drawing/2014/main" id="{359DC1C3-2129-4310-8F1E-E0760F59A1A9}"/>
              </a:ext>
            </a:extLst>
          </p:cNvPr>
          <p:cNvPicPr>
            <a:picLocks noChangeAspect="1"/>
          </p:cNvPicPr>
          <p:nvPr/>
        </p:nvPicPr>
        <p:blipFill>
          <a:blip r:embed="rId11"/>
          <a:stretch>
            <a:fillRect/>
          </a:stretch>
        </p:blipFill>
        <p:spPr>
          <a:xfrm>
            <a:off x="503066" y="4259452"/>
            <a:ext cx="2814866" cy="2273366"/>
          </a:xfrm>
          <a:prstGeom prst="rect">
            <a:avLst/>
          </a:prstGeom>
        </p:spPr>
      </p:pic>
      <p:sp>
        <p:nvSpPr>
          <p:cNvPr id="26" name="Arrow: Right 19">
            <a:extLst>
              <a:ext uri="{FF2B5EF4-FFF2-40B4-BE49-F238E27FC236}">
                <a16:creationId xmlns="" xmlns:a16="http://schemas.microsoft.com/office/drawing/2014/main" id="{3B2ABE0C-8C17-4BBA-A153-1794D72BFD8B}"/>
              </a:ext>
            </a:extLst>
          </p:cNvPr>
          <p:cNvSpPr/>
          <p:nvPr/>
        </p:nvSpPr>
        <p:spPr>
          <a:xfrm>
            <a:off x="3228583" y="25554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Right 20">
            <a:extLst>
              <a:ext uri="{FF2B5EF4-FFF2-40B4-BE49-F238E27FC236}">
                <a16:creationId xmlns="" xmlns:a16="http://schemas.microsoft.com/office/drawing/2014/main" id="{2113C2FC-C47C-4C13-9C63-04992476798C}"/>
              </a:ext>
            </a:extLst>
          </p:cNvPr>
          <p:cNvSpPr/>
          <p:nvPr/>
        </p:nvSpPr>
        <p:spPr>
          <a:xfrm rot="10800000">
            <a:off x="6990854" y="49824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Arrow: Right 21">
            <a:extLst>
              <a:ext uri="{FF2B5EF4-FFF2-40B4-BE49-F238E27FC236}">
                <a16:creationId xmlns="" xmlns:a16="http://schemas.microsoft.com/office/drawing/2014/main" id="{9DA31ECC-9E96-44F5-83E9-182D9F6AD575}"/>
              </a:ext>
            </a:extLst>
          </p:cNvPr>
          <p:cNvSpPr/>
          <p:nvPr/>
        </p:nvSpPr>
        <p:spPr>
          <a:xfrm>
            <a:off x="6990855" y="24908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Right 22">
            <a:extLst>
              <a:ext uri="{FF2B5EF4-FFF2-40B4-BE49-F238E27FC236}">
                <a16:creationId xmlns="" xmlns:a16="http://schemas.microsoft.com/office/drawing/2014/main" id="{1A25EF82-A8BB-4777-AB2D-3ACEB3FBE4C9}"/>
              </a:ext>
            </a:extLst>
          </p:cNvPr>
          <p:cNvSpPr/>
          <p:nvPr/>
        </p:nvSpPr>
        <p:spPr>
          <a:xfrm rot="10800000">
            <a:off x="3317932" y="49620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Connector: Elbow 24">
            <a:extLst>
              <a:ext uri="{FF2B5EF4-FFF2-40B4-BE49-F238E27FC236}">
                <a16:creationId xmlns="" xmlns:a16="http://schemas.microsoft.com/office/drawing/2014/main" id="{68E05ADD-0EF6-492D-90AE-33E778D437DF}"/>
              </a:ext>
            </a:extLst>
          </p:cNvPr>
          <p:cNvCxnSpPr>
            <a:stCxn id="18" idx="3"/>
            <a:endCxn id="20" idx="3"/>
          </p:cNvCxnSpPr>
          <p:nvPr/>
        </p:nvCxnSpPr>
        <p:spPr>
          <a:xfrm>
            <a:off x="10703515" y="26493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724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7135</TotalTime>
  <Words>939</Words>
  <Application>Microsoft Office PowerPoint</Application>
  <PresentationFormat>Widescreen</PresentationFormat>
  <Paragraphs>260</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Black</vt:lpstr>
      <vt:lpstr>Calibri</vt:lpstr>
      <vt:lpstr>Calibri (Body)</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650</cp:revision>
  <dcterms:created xsi:type="dcterms:W3CDTF">2016-07-10T03:33:26Z</dcterms:created>
  <dcterms:modified xsi:type="dcterms:W3CDTF">2021-09-29T13:03:09Z</dcterms:modified>
</cp:coreProperties>
</file>